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256" r:id="rId2"/>
    <p:sldId id="257" r:id="rId3"/>
    <p:sldId id="2147375570" r:id="rId4"/>
    <p:sldId id="2147375571" r:id="rId5"/>
    <p:sldId id="2148" r:id="rId6"/>
    <p:sldId id="2147375552" r:id="rId7"/>
    <p:sldId id="442" r:id="rId8"/>
    <p:sldId id="2147375550" r:id="rId9"/>
    <p:sldId id="2147375569" r:id="rId10"/>
    <p:sldId id="2147375567" r:id="rId11"/>
    <p:sldId id="2156" r:id="rId12"/>
    <p:sldId id="2158" r:id="rId13"/>
    <p:sldId id="2159" r:id="rId14"/>
    <p:sldId id="2160" r:id="rId15"/>
    <p:sldId id="2161" r:id="rId16"/>
    <p:sldId id="2162" r:id="rId17"/>
    <p:sldId id="2147375582" r:id="rId18"/>
    <p:sldId id="2164" r:id="rId19"/>
    <p:sldId id="2165" r:id="rId20"/>
    <p:sldId id="2147375531" r:id="rId21"/>
    <p:sldId id="2147375532" r:id="rId22"/>
    <p:sldId id="2147375525" r:id="rId23"/>
    <p:sldId id="2147375568" r:id="rId24"/>
    <p:sldId id="2147375534" r:id="rId25"/>
    <p:sldId id="2147375535" r:id="rId26"/>
    <p:sldId id="2147375536" r:id="rId27"/>
    <p:sldId id="2147375537" r:id="rId28"/>
    <p:sldId id="2147375538" r:id="rId29"/>
    <p:sldId id="2147375539" r:id="rId30"/>
    <p:sldId id="2147375540" r:id="rId31"/>
    <p:sldId id="2147375541" r:id="rId32"/>
    <p:sldId id="2147375542" r:id="rId33"/>
    <p:sldId id="2147375543" r:id="rId34"/>
    <p:sldId id="2147375544" r:id="rId35"/>
    <p:sldId id="2147375545" r:id="rId36"/>
    <p:sldId id="2147375546" r:id="rId37"/>
    <p:sldId id="2147375589" r:id="rId38"/>
    <p:sldId id="2147375588" r:id="rId39"/>
    <p:sldId id="2147375590" r:id="rId40"/>
    <p:sldId id="2147375547" r:id="rId41"/>
    <p:sldId id="2147375548" r:id="rId42"/>
    <p:sldId id="2147375549" r:id="rId43"/>
    <p:sldId id="2147375562" r:id="rId44"/>
    <p:sldId id="2147375564" r:id="rId45"/>
    <p:sldId id="443" r:id="rId46"/>
    <p:sldId id="2147375572" r:id="rId47"/>
    <p:sldId id="2147375565" r:id="rId48"/>
    <p:sldId id="2147375566" r:id="rId49"/>
    <p:sldId id="2152" r:id="rId50"/>
    <p:sldId id="2147375563" r:id="rId51"/>
    <p:sldId id="2151" r:id="rId52"/>
    <p:sldId id="2157" r:id="rId53"/>
    <p:sldId id="2150" r:id="rId54"/>
    <p:sldId id="2167" r:id="rId55"/>
    <p:sldId id="2168" r:id="rId56"/>
    <p:sldId id="2186" r:id="rId57"/>
    <p:sldId id="2184" r:id="rId58"/>
    <p:sldId id="2185" r:id="rId59"/>
    <p:sldId id="2183" r:id="rId60"/>
    <p:sldId id="2147375554" r:id="rId61"/>
    <p:sldId id="2147375574" r:id="rId62"/>
    <p:sldId id="2147375555" r:id="rId63"/>
    <p:sldId id="2147375575" r:id="rId64"/>
    <p:sldId id="2147375556" r:id="rId65"/>
    <p:sldId id="2147375576" r:id="rId66"/>
    <p:sldId id="2147375557" r:id="rId67"/>
    <p:sldId id="2147375577" r:id="rId68"/>
    <p:sldId id="2147375558" r:id="rId69"/>
    <p:sldId id="2147375578" r:id="rId70"/>
    <p:sldId id="2147375559" r:id="rId71"/>
    <p:sldId id="2147375579" r:id="rId72"/>
    <p:sldId id="2147375560" r:id="rId73"/>
    <p:sldId id="2147375580" r:id="rId74"/>
    <p:sldId id="2147375561" r:id="rId75"/>
    <p:sldId id="2147375581" r:id="rId76"/>
    <p:sldId id="2147375528" r:id="rId77"/>
    <p:sldId id="2147375530" r:id="rId78"/>
    <p:sldId id="2147375529" r:id="rId79"/>
    <p:sldId id="214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8EB47-02C3-EB30-BE4A-D99970014C95}" name="Ashley McFadyen" initials="AM" userId="S::ashley.mcfadyen@circularityscotland.com::112760a6-1629-45e5-9fb2-760ae0be3050" providerId="AD"/>
  <p188:author id="{8443ED59-20C7-4FDF-8DCA-8A14D1AA1C8C}" name="Microsoft Office User" initials="MOU" userId="Microsoft Office User" providerId="None"/>
  <p188:author id="{187D8A8A-B8AA-CB49-A551-5CE73FF3E0FB}" name="David Wilson" initials="DW" userId="S::david.wilson@Circularityscotland.com::6cd3a52b-188f-4871-b2c9-4fc3220b121e" providerId="AD"/>
  <p188:author id="{DC55F2CC-04A9-6C00-8224-D1261DB16C14}" name="Derrick Wood" initials="DW" userId="S::derrick.wood@Circularityscotland.com::30877157-63e2-496a-b6fd-37ea4f804819" providerId="AD"/>
  <p188:author id="{66D54DD0-0BDA-86B0-8F8B-8E76ABA0580D}" name="Sara Alexander" initials="SA" userId="S::sara.alexander@Circularityscotland.com::2139a8ce-2436-46c2-bf1e-7e33298d734d" providerId="AD"/>
  <p188:author id="{E31D89FC-1F5C-0507-0F9D-CDC3A0C2C500}" name="David Wilson" initials="DW" userId="S::david.wilson@circularityscotland.com::6cd3a52b-188f-4871-b2c9-4fc3220b12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269"/>
    <a:srgbClr val="C199C3"/>
    <a:srgbClr val="EEEAEE"/>
    <a:srgbClr val="D8DF4B"/>
    <a:srgbClr val="3A1E3C"/>
    <a:srgbClr val="934D96"/>
    <a:srgbClr val="DDE362"/>
    <a:srgbClr val="462448"/>
    <a:srgbClr val="231224"/>
    <a:srgbClr val="E7EB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80"/>
    <p:restoredTop sz="96327"/>
  </p:normalViewPr>
  <p:slideViewPr>
    <p:cSldViewPr snapToGrid="0">
      <p:cViewPr varScale="1">
        <p:scale>
          <a:sx n="114" d="100"/>
          <a:sy n="114" d="100"/>
        </p:scale>
        <p:origin x="270" y="102"/>
      </p:cViewPr>
      <p:guideLst/>
    </p:cSldViewPr>
  </p:slideViewPr>
  <p:notesTextViewPr>
    <p:cViewPr>
      <p:scale>
        <a:sx n="3" d="2"/>
        <a:sy n="3" d="2"/>
      </p:scale>
      <p:origin x="0" y="0"/>
    </p:cViewPr>
  </p:notesTextViewPr>
  <p:sorterViewPr>
    <p:cViewPr>
      <p:scale>
        <a:sx n="1" d="1"/>
        <a:sy n="1" d="1"/>
      </p:scale>
      <p:origin x="0" y="0"/>
    </p:cViewPr>
  </p:sorterViewPr>
  <p:notesViewPr>
    <p:cSldViewPr snapToGrid="0">
      <p:cViewPr varScale="1">
        <p:scale>
          <a:sx n="96" d="100"/>
          <a:sy n="96" d="100"/>
        </p:scale>
        <p:origin x="276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3.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414989-1E19-505D-F2A4-0E8C8D76CE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A9C3A02-1B0F-C81C-0CBC-1D2546939F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AF5EA4-F2D4-3546-8EFD-6968447EBD59}" type="datetimeFigureOut">
              <a:rPr lang="en-US" smtClean="0"/>
              <a:t>2/15/2023</a:t>
            </a:fld>
            <a:endParaRPr lang="en-US" dirty="0"/>
          </a:p>
        </p:txBody>
      </p:sp>
      <p:sp>
        <p:nvSpPr>
          <p:cNvPr id="4" name="Footer Placeholder 3">
            <a:extLst>
              <a:ext uri="{FF2B5EF4-FFF2-40B4-BE49-F238E27FC236}">
                <a16:creationId xmlns:a16="http://schemas.microsoft.com/office/drawing/2014/main" id="{8F693106-1A55-580C-F26F-ED4004B28A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655F7A0-3666-47BC-C967-0A129075BA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99FE4B-E4D8-014B-8C09-43A582E0EEC2}" type="slidenum">
              <a:rPr lang="en-US" smtClean="0"/>
              <a:t>‹#›</a:t>
            </a:fld>
            <a:endParaRPr lang="en-US" dirty="0"/>
          </a:p>
        </p:txBody>
      </p:sp>
    </p:spTree>
    <p:extLst>
      <p:ext uri="{BB962C8B-B14F-4D97-AF65-F5344CB8AC3E}">
        <p14:creationId xmlns:p14="http://schemas.microsoft.com/office/powerpoint/2010/main" val="646538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34AC1-55B4-8541-BAD2-C90EAE28DDF4}" type="datetimeFigureOut">
              <a:rPr lang="en-US" smtClean="0"/>
              <a:t>2/15/2023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594756-543C-2C42-AC98-8EA5EB0EECAC}" type="slidenum">
              <a:rPr lang="en-US" smtClean="0"/>
              <a:t>‹#›</a:t>
            </a:fld>
            <a:endParaRPr lang="en-US" dirty="0"/>
          </a:p>
        </p:txBody>
      </p:sp>
    </p:spTree>
    <p:extLst>
      <p:ext uri="{BB962C8B-B14F-4D97-AF65-F5344CB8AC3E}">
        <p14:creationId xmlns:p14="http://schemas.microsoft.com/office/powerpoint/2010/main" val="157016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E96919-EB21-6061-E3A2-2934327CA62E}"/>
              </a:ext>
            </a:extLst>
          </p:cNvPr>
          <p:cNvSpPr>
            <a:spLocks noGrp="1"/>
          </p:cNvSpPr>
          <p:nvPr>
            <p:ph type="ctrTitle" hasCustomPrompt="1"/>
          </p:nvPr>
        </p:nvSpPr>
        <p:spPr>
          <a:xfrm>
            <a:off x="539750" y="422596"/>
            <a:ext cx="7693954" cy="692949"/>
          </a:xfrm>
        </p:spPr>
        <p:txBody>
          <a:bodyPr anchor="b">
            <a:normAutofit/>
          </a:bodyPr>
          <a:lstStyle>
            <a:lvl1pPr algn="l">
              <a:defRPr sz="2800" b="0" i="0">
                <a:solidFill>
                  <a:srgbClr val="47B0C6"/>
                </a:solidFill>
                <a:latin typeface="Quire Sans Light" panose="020B0502040400020003" pitchFamily="34" charset="0"/>
                <a:cs typeface="Quire Sans Light" panose="020B0502040400020003" pitchFamily="34" charset="0"/>
              </a:defRPr>
            </a:lvl1pPr>
          </a:lstStyle>
          <a:p>
            <a:r>
              <a:rPr lang="en-GB" dirty="0"/>
              <a:t>Enter header here</a:t>
            </a:r>
            <a:endParaRPr lang="en-US" dirty="0"/>
          </a:p>
        </p:txBody>
      </p:sp>
      <p:sp>
        <p:nvSpPr>
          <p:cNvPr id="16" name="Text Placeholder 5">
            <a:extLst>
              <a:ext uri="{FF2B5EF4-FFF2-40B4-BE49-F238E27FC236}">
                <a16:creationId xmlns:a16="http://schemas.microsoft.com/office/drawing/2014/main" id="{ABE079D3-9669-7CC6-CD1C-7C8E3CCDB958}"/>
              </a:ext>
            </a:extLst>
          </p:cNvPr>
          <p:cNvSpPr>
            <a:spLocks noGrp="1"/>
          </p:cNvSpPr>
          <p:nvPr>
            <p:ph type="body" sz="quarter" idx="10" hasCustomPrompt="1"/>
          </p:nvPr>
        </p:nvSpPr>
        <p:spPr>
          <a:xfrm>
            <a:off x="539750" y="1538141"/>
            <a:ext cx="5556250" cy="3628591"/>
          </a:xfrm>
        </p:spPr>
        <p:txBody>
          <a:bodyPr numCol="2" spcCol="180000">
            <a:normAutofit/>
          </a:bodyPr>
          <a:lstStyle>
            <a:lvl1pPr marL="0" indent="0">
              <a:lnSpc>
                <a:spcPct val="100000"/>
              </a:lnSpc>
              <a:buFontTx/>
              <a:buNone/>
              <a:defRPr sz="1600">
                <a:solidFill>
                  <a:srgbClr val="82919A"/>
                </a:solidFill>
              </a:defRPr>
            </a:lvl1pPr>
          </a:lstStyle>
          <a:p>
            <a:pPr algn="l"/>
            <a:r>
              <a:rPr lang="en-GB" sz="1600" dirty="0">
                <a:solidFill>
                  <a:srgbClr val="660269"/>
                </a:solidFill>
                <a:latin typeface="Arial" panose="020B0604020202020204" pitchFamily="34" charset="0"/>
                <a:cs typeface="Arial" panose="020B0604020202020204" pitchFamily="34" charset="0"/>
              </a:rPr>
              <a:t>Lorem ipsum </a:t>
            </a:r>
            <a:r>
              <a:rPr lang="en-GB" sz="1600" dirty="0" err="1">
                <a:solidFill>
                  <a:srgbClr val="660269"/>
                </a:solidFill>
                <a:latin typeface="Arial" panose="020B0604020202020204" pitchFamily="34" charset="0"/>
                <a:cs typeface="Arial" panose="020B0604020202020204" pitchFamily="34" charset="0"/>
              </a:rPr>
              <a:t>dolor</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sitamet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consectetur</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adipiscing</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elit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sed</a:t>
            </a:r>
            <a:r>
              <a:rPr lang="en-GB" sz="1600" dirty="0">
                <a:solidFill>
                  <a:srgbClr val="660269"/>
                </a:solidFill>
                <a:latin typeface="Arial" panose="020B0604020202020204" pitchFamily="34" charset="0"/>
                <a:cs typeface="Arial" panose="020B0604020202020204" pitchFamily="34" charset="0"/>
              </a:rPr>
              <a:t> do</a:t>
            </a:r>
          </a:p>
        </p:txBody>
      </p:sp>
      <p:sp>
        <p:nvSpPr>
          <p:cNvPr id="17" name="Chart Placeholder 4">
            <a:extLst>
              <a:ext uri="{FF2B5EF4-FFF2-40B4-BE49-F238E27FC236}">
                <a16:creationId xmlns:a16="http://schemas.microsoft.com/office/drawing/2014/main" id="{DD192C4A-1DD8-9993-5F69-CD3BC4762F24}"/>
              </a:ext>
            </a:extLst>
          </p:cNvPr>
          <p:cNvSpPr>
            <a:spLocks noGrp="1"/>
          </p:cNvSpPr>
          <p:nvPr>
            <p:ph type="chart" sz="quarter" idx="11"/>
          </p:nvPr>
        </p:nvSpPr>
        <p:spPr>
          <a:xfrm>
            <a:off x="4078404" y="1538139"/>
            <a:ext cx="6143548" cy="3628591"/>
          </a:xfrm>
        </p:spPr>
        <p:txBody>
          <a:bodyPr>
            <a:normAutofit/>
          </a:bodyPr>
          <a:lstStyle>
            <a:lvl1pPr marL="0" indent="0">
              <a:buFontTx/>
              <a:buNone/>
              <a:defRPr sz="2100" b="1" i="0">
                <a:solidFill>
                  <a:srgbClr val="934D96"/>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7609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DF9B-C36D-C18D-F069-CE94A6696C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21C7360-EBE5-FB7B-E59D-42C89A891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7B9121-A245-BC53-3092-3C4AA82BC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0EA7F7-E2EB-CF01-E57B-E3572D0A8AD9}"/>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6" name="Footer Placeholder 5">
            <a:extLst>
              <a:ext uri="{FF2B5EF4-FFF2-40B4-BE49-F238E27FC236}">
                <a16:creationId xmlns:a16="http://schemas.microsoft.com/office/drawing/2014/main" id="{29DC17F0-6393-F9A1-2C0D-AA4CBA6E19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C08415-2DAD-770D-3FAA-92C3E90D5057}"/>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379936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7BCF-F6D4-62F9-64BA-BB5F845D4DE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464643-A8EE-0096-697F-23985DE3D54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C71DD3-EE4A-C02B-2D4B-29DAA6A2FDDD}"/>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5" name="Footer Placeholder 4">
            <a:extLst>
              <a:ext uri="{FF2B5EF4-FFF2-40B4-BE49-F238E27FC236}">
                <a16:creationId xmlns:a16="http://schemas.microsoft.com/office/drawing/2014/main" id="{A8393C0D-DDF3-FF59-A90F-C8EC5266FE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EF2068-1C10-EC8D-443D-8485325FBEB6}"/>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1015633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9DDBD-E891-87B8-769D-4F12243CDC3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FF10BA-4C25-5459-9D7D-D89BE612C92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94822E-0451-29D1-CB51-36DDF4FCFC98}"/>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5" name="Footer Placeholder 4">
            <a:extLst>
              <a:ext uri="{FF2B5EF4-FFF2-40B4-BE49-F238E27FC236}">
                <a16:creationId xmlns:a16="http://schemas.microsoft.com/office/drawing/2014/main" id="{9637C8EE-3827-175A-E9BB-73CAB4BD97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E005F5-68E4-3B61-12D0-83AFB260F751}"/>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423860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0A1B3-E7CF-16B4-4494-544A73026E1E}"/>
              </a:ext>
            </a:extLst>
          </p:cNvPr>
          <p:cNvSpPr>
            <a:spLocks noGrp="1"/>
          </p:cNvSpPr>
          <p:nvPr>
            <p:ph type="title"/>
          </p:nvPr>
        </p:nvSpPr>
        <p:spPr>
          <a:xfrm>
            <a:off x="712321" y="523621"/>
            <a:ext cx="10515600" cy="1325563"/>
          </a:xfrm>
        </p:spPr>
        <p:txBody>
          <a:bodyPr/>
          <a:lstStyle/>
          <a:p>
            <a:r>
              <a:rPr lang="en-GB" dirty="0"/>
              <a:t>Click to edit Master title style</a:t>
            </a:r>
            <a:endParaRPr lang="en-US" dirty="0"/>
          </a:p>
        </p:txBody>
      </p:sp>
      <p:pic>
        <p:nvPicPr>
          <p:cNvPr id="14" name="Picture 13">
            <a:extLst>
              <a:ext uri="{FF2B5EF4-FFF2-40B4-BE49-F238E27FC236}">
                <a16:creationId xmlns:a16="http://schemas.microsoft.com/office/drawing/2014/main" id="{38EEE958-A80B-620C-9FC6-81BEE76CBC8F}"/>
              </a:ext>
            </a:extLst>
          </p:cNvPr>
          <p:cNvPicPr>
            <a:picLocks noChangeAspect="1"/>
          </p:cNvPicPr>
          <p:nvPr userDrawn="1"/>
        </p:nvPicPr>
        <p:blipFill rotWithShape="1">
          <a:blip r:embed="rId2"/>
          <a:srcRect l="8941" t="-722" r="33023" b="74485"/>
          <a:stretch/>
        </p:blipFill>
        <p:spPr>
          <a:xfrm>
            <a:off x="1" y="2714625"/>
            <a:ext cx="12192000" cy="4143376"/>
          </a:xfrm>
          <a:prstGeom prst="rect">
            <a:avLst/>
          </a:prstGeom>
        </p:spPr>
      </p:pic>
      <p:sp>
        <p:nvSpPr>
          <p:cNvPr id="15" name="Text Placeholder 5">
            <a:extLst>
              <a:ext uri="{FF2B5EF4-FFF2-40B4-BE49-F238E27FC236}">
                <a16:creationId xmlns:a16="http://schemas.microsoft.com/office/drawing/2014/main" id="{C3BE6493-2252-6BB8-A35A-44B3FD7F32DA}"/>
              </a:ext>
            </a:extLst>
          </p:cNvPr>
          <p:cNvSpPr>
            <a:spLocks noGrp="1"/>
          </p:cNvSpPr>
          <p:nvPr>
            <p:ph type="body" sz="quarter" idx="11" hasCustomPrompt="1"/>
          </p:nvPr>
        </p:nvSpPr>
        <p:spPr>
          <a:xfrm>
            <a:off x="712321" y="2759076"/>
            <a:ext cx="4333812" cy="3184524"/>
          </a:xfrm>
          <a:noFill/>
        </p:spPr>
        <p:txBody>
          <a:bodyPr numCol="2" spcCol="180000">
            <a:normAutofit/>
          </a:bodyPr>
          <a:lstStyle>
            <a:lvl1pPr marL="0" indent="0">
              <a:buFontTx/>
              <a:buNone/>
              <a:defRPr sz="1600">
                <a:solidFill>
                  <a:srgbClr val="660269"/>
                </a:solidFill>
              </a:defRPr>
            </a:lvl1pPr>
          </a:lstStyle>
          <a:p>
            <a:pPr algn="l"/>
            <a:r>
              <a:rPr lang="en-GB" sz="1600" dirty="0">
                <a:solidFill>
                  <a:srgbClr val="660269"/>
                </a:solidFill>
                <a:latin typeface="Arial" panose="020B0604020202020204" pitchFamily="34" charset="0"/>
                <a:cs typeface="Arial" panose="020B0604020202020204" pitchFamily="34" charset="0"/>
              </a:rPr>
              <a:t>Lorem ipsum </a:t>
            </a:r>
            <a:r>
              <a:rPr lang="en-GB" sz="1600" dirty="0" err="1">
                <a:solidFill>
                  <a:srgbClr val="660269"/>
                </a:solidFill>
                <a:latin typeface="Arial" panose="020B0604020202020204" pitchFamily="34" charset="0"/>
                <a:cs typeface="Arial" panose="020B0604020202020204" pitchFamily="34" charset="0"/>
              </a:rPr>
              <a:t>dolor</a:t>
            </a:r>
            <a:r>
              <a:rPr lang="en-GB" sz="1600" dirty="0">
                <a:solidFill>
                  <a:srgbClr val="660269"/>
                </a:solidFill>
                <a:latin typeface="Arial" panose="020B0604020202020204" pitchFamily="34" charset="0"/>
                <a:cs typeface="Arial" panose="020B0604020202020204" pitchFamily="34" charset="0"/>
              </a:rPr>
              <a:t> sit </a:t>
            </a:r>
            <a:r>
              <a:rPr lang="en-GB" sz="1600" dirty="0" err="1">
                <a:solidFill>
                  <a:srgbClr val="660269"/>
                </a:solidFill>
                <a:latin typeface="Arial" panose="020B0604020202020204" pitchFamily="34" charset="0"/>
                <a:cs typeface="Arial" panose="020B0604020202020204" pitchFamily="34" charset="0"/>
              </a:rPr>
              <a:t>amet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consectetur</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adipiscing</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elit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sed</a:t>
            </a:r>
            <a:r>
              <a:rPr lang="en-GB" sz="1600" dirty="0">
                <a:solidFill>
                  <a:srgbClr val="660269"/>
                </a:solidFill>
                <a:latin typeface="Arial" panose="020B0604020202020204" pitchFamily="34" charset="0"/>
                <a:cs typeface="Arial" panose="020B0604020202020204" pitchFamily="34" charset="0"/>
              </a:rPr>
              <a:t> do</a:t>
            </a:r>
          </a:p>
        </p:txBody>
      </p:sp>
      <p:sp>
        <p:nvSpPr>
          <p:cNvPr id="16" name="Text Placeholder 5">
            <a:extLst>
              <a:ext uri="{FF2B5EF4-FFF2-40B4-BE49-F238E27FC236}">
                <a16:creationId xmlns:a16="http://schemas.microsoft.com/office/drawing/2014/main" id="{E422E4E1-ABA8-B078-8D73-E92A01EE049A}"/>
              </a:ext>
            </a:extLst>
          </p:cNvPr>
          <p:cNvSpPr>
            <a:spLocks noGrp="1"/>
          </p:cNvSpPr>
          <p:nvPr>
            <p:ph type="body" sz="quarter" idx="12" hasCustomPrompt="1"/>
          </p:nvPr>
        </p:nvSpPr>
        <p:spPr>
          <a:xfrm>
            <a:off x="712320" y="2415381"/>
            <a:ext cx="8760863" cy="343695"/>
          </a:xfrm>
          <a:noFill/>
        </p:spPr>
        <p:txBody>
          <a:bodyPr numCol="2" spcCol="180000">
            <a:normAutofit/>
          </a:bodyPr>
          <a:lstStyle>
            <a:lvl1pPr marL="0" indent="0">
              <a:buFontTx/>
              <a:buNone/>
              <a:defRPr sz="1600">
                <a:solidFill>
                  <a:srgbClr val="660269"/>
                </a:solidFill>
              </a:defRPr>
            </a:lvl1pPr>
          </a:lstStyle>
          <a:p>
            <a:pPr lvl="0"/>
            <a:r>
              <a:rPr lang="en-GB" dirty="0"/>
              <a:t>Sub-Heading</a:t>
            </a:r>
            <a:endParaRPr lang="en-US" dirty="0"/>
          </a:p>
        </p:txBody>
      </p:sp>
      <p:sp>
        <p:nvSpPr>
          <p:cNvPr id="18" name="Text Placeholder 5">
            <a:extLst>
              <a:ext uri="{FF2B5EF4-FFF2-40B4-BE49-F238E27FC236}">
                <a16:creationId xmlns:a16="http://schemas.microsoft.com/office/drawing/2014/main" id="{75F4E96D-0241-C0D0-06B6-3923CE7E8D34}"/>
              </a:ext>
            </a:extLst>
          </p:cNvPr>
          <p:cNvSpPr>
            <a:spLocks noGrp="1"/>
          </p:cNvSpPr>
          <p:nvPr>
            <p:ph type="body" sz="quarter" idx="13" hasCustomPrompt="1"/>
          </p:nvPr>
        </p:nvSpPr>
        <p:spPr>
          <a:xfrm>
            <a:off x="5185990" y="2759076"/>
            <a:ext cx="4333812" cy="3184524"/>
          </a:xfrm>
          <a:noFill/>
        </p:spPr>
        <p:txBody>
          <a:bodyPr numCol="2" spcCol="180000">
            <a:normAutofit/>
          </a:bodyPr>
          <a:lstStyle>
            <a:lvl1pPr marL="285750" indent="-285750">
              <a:buFont typeface="Arial" panose="020B0604020202020204" pitchFamily="34" charset="0"/>
              <a:buChar char="•"/>
              <a:defRPr sz="1600">
                <a:solidFill>
                  <a:srgbClr val="660269"/>
                </a:solidFill>
              </a:defRPr>
            </a:lvl1pPr>
          </a:lstStyle>
          <a:p>
            <a:pPr algn="l"/>
            <a:r>
              <a:rPr lang="en-GB" sz="1600" dirty="0">
                <a:solidFill>
                  <a:srgbClr val="660269"/>
                </a:solidFill>
                <a:latin typeface="Arial" panose="020B0604020202020204" pitchFamily="34" charset="0"/>
                <a:cs typeface="Arial" panose="020B0604020202020204" pitchFamily="34" charset="0"/>
              </a:rPr>
              <a:t>Lorem ipsum </a:t>
            </a:r>
            <a:r>
              <a:rPr lang="en-GB" sz="1600" dirty="0" err="1">
                <a:solidFill>
                  <a:srgbClr val="660269"/>
                </a:solidFill>
                <a:latin typeface="Arial" panose="020B0604020202020204" pitchFamily="34" charset="0"/>
                <a:cs typeface="Arial" panose="020B0604020202020204" pitchFamily="34" charset="0"/>
              </a:rPr>
              <a:t>dolor</a:t>
            </a:r>
            <a:r>
              <a:rPr lang="en-GB" sz="1600" dirty="0">
                <a:solidFill>
                  <a:srgbClr val="660269"/>
                </a:solidFill>
                <a:latin typeface="Arial" panose="020B0604020202020204" pitchFamily="34" charset="0"/>
                <a:cs typeface="Arial" panose="020B0604020202020204" pitchFamily="34" charset="0"/>
              </a:rPr>
              <a:t> sit </a:t>
            </a:r>
            <a:r>
              <a:rPr lang="en-GB" sz="1600" dirty="0" err="1">
                <a:solidFill>
                  <a:srgbClr val="660269"/>
                </a:solidFill>
                <a:latin typeface="Arial" panose="020B0604020202020204" pitchFamily="34" charset="0"/>
                <a:cs typeface="Arial" panose="020B0604020202020204" pitchFamily="34" charset="0"/>
              </a:rPr>
              <a:t>amet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consectetur</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adipiscing</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elit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sed</a:t>
            </a:r>
            <a:endParaRPr lang="en-GB" sz="1600" dirty="0">
              <a:solidFill>
                <a:srgbClr val="660269"/>
              </a:solidFill>
              <a:latin typeface="Arial" panose="020B0604020202020204" pitchFamily="34" charset="0"/>
              <a:cs typeface="Arial" panose="020B0604020202020204" pitchFamily="34" charset="0"/>
            </a:endParaRPr>
          </a:p>
          <a:p>
            <a:pPr algn="l"/>
            <a:endParaRPr lang="en-GB" sz="1600" dirty="0">
              <a:solidFill>
                <a:srgbClr val="660269"/>
              </a:solidFill>
              <a:latin typeface="Arial" panose="020B0604020202020204" pitchFamily="34" charset="0"/>
              <a:cs typeface="Arial" panose="020B0604020202020204" pitchFamily="34" charset="0"/>
            </a:endParaRPr>
          </a:p>
          <a:p>
            <a:pPr algn="l"/>
            <a:r>
              <a:rPr lang="en-GB" sz="1600" dirty="0" err="1">
                <a:solidFill>
                  <a:srgbClr val="660269"/>
                </a:solidFill>
                <a:latin typeface="Arial" panose="020B0604020202020204" pitchFamily="34" charset="0"/>
                <a:cs typeface="Arial" panose="020B0604020202020204" pitchFamily="34" charset="0"/>
              </a:rPr>
              <a:t>sitamet</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consectetur</a:t>
            </a:r>
            <a:r>
              <a:rPr lang="en-GB" sz="1600" dirty="0">
                <a:solidFill>
                  <a:srgbClr val="660269"/>
                </a:solidFill>
                <a:latin typeface="Arial" panose="020B0604020202020204" pitchFamily="34" charset="0"/>
                <a:cs typeface="Arial" panose="020B0604020202020204" pitchFamily="34" charset="0"/>
              </a:rPr>
              <a:t> </a:t>
            </a:r>
            <a:r>
              <a:rPr lang="en-GB" sz="1600" dirty="0" err="1">
                <a:solidFill>
                  <a:srgbClr val="660269"/>
                </a:solidFill>
                <a:latin typeface="Arial" panose="020B0604020202020204" pitchFamily="34" charset="0"/>
                <a:cs typeface="Arial" panose="020B0604020202020204" pitchFamily="34" charset="0"/>
              </a:rPr>
              <a:t>adipiscing</a:t>
            </a:r>
            <a:endParaRPr lang="en-GB" sz="1600" dirty="0">
              <a:solidFill>
                <a:srgbClr val="66026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CEEC7DE-A53C-9556-F008-0C8F1FE70A93}"/>
              </a:ext>
            </a:extLst>
          </p:cNvPr>
          <p:cNvPicPr>
            <a:picLocks noChangeAspect="1"/>
          </p:cNvPicPr>
          <p:nvPr userDrawn="1"/>
        </p:nvPicPr>
        <p:blipFill>
          <a:blip r:embed="rId3"/>
          <a:stretch>
            <a:fillRect/>
          </a:stretch>
        </p:blipFill>
        <p:spPr>
          <a:xfrm>
            <a:off x="106366" y="5959625"/>
            <a:ext cx="572754" cy="716916"/>
          </a:xfrm>
          <a:prstGeom prst="rect">
            <a:avLst/>
          </a:prstGeom>
        </p:spPr>
      </p:pic>
    </p:spTree>
    <p:extLst>
      <p:ext uri="{BB962C8B-B14F-4D97-AF65-F5344CB8AC3E}">
        <p14:creationId xmlns:p14="http://schemas.microsoft.com/office/powerpoint/2010/main" val="16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BA4A-324C-5E29-AE5D-1001EF2C14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60D8BFC6-4849-B53B-25DD-C091F35B8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AD5A5E3-EDB5-58F7-E9BD-C8AF8C7C90A4}"/>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5" name="Footer Placeholder 4">
            <a:extLst>
              <a:ext uri="{FF2B5EF4-FFF2-40B4-BE49-F238E27FC236}">
                <a16:creationId xmlns:a16="http://schemas.microsoft.com/office/drawing/2014/main" id="{1785E1CD-4E52-ACAD-BF6C-AB641707BA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A07F99-4E95-D5C5-8ACC-A182AF1EDF61}"/>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127785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E073-35E4-1F5B-4A18-9AC42042C2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8ACC92-F8BA-8B84-AE4F-CE7DEC3B3A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EC484E-EB78-1DE0-BDA4-EFAB9532A978}"/>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5" name="Footer Placeholder 4">
            <a:extLst>
              <a:ext uri="{FF2B5EF4-FFF2-40B4-BE49-F238E27FC236}">
                <a16:creationId xmlns:a16="http://schemas.microsoft.com/office/drawing/2014/main" id="{1AEB4EAF-FFF1-0C70-BE37-E109954D22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B87295-06AA-9E02-2622-85FCB680FB31}"/>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416278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7B2A-F0F5-6745-FB82-C68A773F65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6C1CE77-8A9A-D92F-716F-1D147C9E5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67CA8B-7D75-3ABD-1E99-BBC2FC496844}"/>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5" name="Footer Placeholder 4">
            <a:extLst>
              <a:ext uri="{FF2B5EF4-FFF2-40B4-BE49-F238E27FC236}">
                <a16:creationId xmlns:a16="http://schemas.microsoft.com/office/drawing/2014/main" id="{F7F452A9-F16D-5870-7A7F-2253F17323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4BBFD5-6A53-27ED-E771-76568BA7C9DD}"/>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20648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826E-7718-4AC1-0D32-0EC9069918D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F5B909-42B1-C33C-0F6C-3BEA8F36144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742F1D0-121A-E302-D98C-D5C5E51A9D8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75F920A-C0A2-A049-A07B-3D65B23B09C4}"/>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6" name="Footer Placeholder 5">
            <a:extLst>
              <a:ext uri="{FF2B5EF4-FFF2-40B4-BE49-F238E27FC236}">
                <a16:creationId xmlns:a16="http://schemas.microsoft.com/office/drawing/2014/main" id="{C2F6214D-38A6-439A-5D14-441A5472DC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140760-B966-7C4F-E185-36E74E2522F9}"/>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1757453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4381-98AA-B857-2BA8-54A42BE8CC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BF0479-18A4-C422-EB9F-5C019192B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1F774C1-E68D-5ECA-77E1-8832111399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F680173-308D-B370-434B-B145EF38A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E499494-3E1A-DA5F-93F1-567D6A5BCF1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DE816C4-8ED8-5B38-0C4D-2E8C468BBEA0}"/>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8" name="Footer Placeholder 7">
            <a:extLst>
              <a:ext uri="{FF2B5EF4-FFF2-40B4-BE49-F238E27FC236}">
                <a16:creationId xmlns:a16="http://schemas.microsoft.com/office/drawing/2014/main" id="{1E08A570-87DD-7E10-5C5A-2BD27FD3CF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FBDC5EE-5411-D3CF-9E84-45C07FCE4383}"/>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303933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E52D-9067-6EFA-59B3-97589903613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83FE58F-B645-E18B-D68A-24A69A7ABA85}"/>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4" name="Footer Placeholder 3">
            <a:extLst>
              <a:ext uri="{FF2B5EF4-FFF2-40B4-BE49-F238E27FC236}">
                <a16:creationId xmlns:a16="http://schemas.microsoft.com/office/drawing/2014/main" id="{4FA0B5F8-7E8E-8023-381A-1643174707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CEEE1B-CD2D-4D08-8AA8-9E744116725A}"/>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201349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7CA3-F3C0-3813-2EF2-97B2E65E71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E5E52C-5D12-3315-E912-5493DEF5B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6FC204-9D5C-6AC0-70EC-90F9062F1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36BA7A-F013-444B-9AB2-37D99CB2D180}"/>
              </a:ext>
            </a:extLst>
          </p:cNvPr>
          <p:cNvSpPr>
            <a:spLocks noGrp="1"/>
          </p:cNvSpPr>
          <p:nvPr>
            <p:ph type="dt" sz="half" idx="10"/>
          </p:nvPr>
        </p:nvSpPr>
        <p:spPr/>
        <p:txBody>
          <a:bodyPr/>
          <a:lstStyle/>
          <a:p>
            <a:fld id="{6352E373-EF76-474C-A693-2465B80CE552}" type="datetimeFigureOut">
              <a:rPr lang="en-US" smtClean="0"/>
              <a:t>2/15/2023</a:t>
            </a:fld>
            <a:endParaRPr lang="en-US" dirty="0"/>
          </a:p>
        </p:txBody>
      </p:sp>
      <p:sp>
        <p:nvSpPr>
          <p:cNvPr id="6" name="Footer Placeholder 5">
            <a:extLst>
              <a:ext uri="{FF2B5EF4-FFF2-40B4-BE49-F238E27FC236}">
                <a16:creationId xmlns:a16="http://schemas.microsoft.com/office/drawing/2014/main" id="{6AAA40CD-9940-83BF-A2D8-422C710C33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8CFB38-22A9-B7C9-AEBB-3E242A1B46D9}"/>
              </a:ext>
            </a:extLst>
          </p:cNvPr>
          <p:cNvSpPr>
            <a:spLocks noGrp="1"/>
          </p:cNvSpPr>
          <p:nvPr>
            <p:ph type="sldNum" sz="quarter" idx="12"/>
          </p:nvPr>
        </p:nvSpPr>
        <p:spPr/>
        <p:txBody>
          <a:bodyPr/>
          <a:lstStyle/>
          <a:p>
            <a:fld id="{D533A7AB-1259-EE45-8717-3DEA06446C82}" type="slidenum">
              <a:rPr lang="en-US" smtClean="0"/>
              <a:t>‹#›</a:t>
            </a:fld>
            <a:endParaRPr lang="en-US" dirty="0"/>
          </a:p>
        </p:txBody>
      </p:sp>
    </p:spTree>
    <p:extLst>
      <p:ext uri="{BB962C8B-B14F-4D97-AF65-F5344CB8AC3E}">
        <p14:creationId xmlns:p14="http://schemas.microsoft.com/office/powerpoint/2010/main" val="421220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8DDFA-EC70-7017-07DB-E95195ADD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629AC2-0547-CFDD-9818-E4D51EDB9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A4A25-4A2F-1C83-CA07-503D2D630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2E373-EF76-474C-A693-2465B80CE552}" type="datetimeFigureOut">
              <a:rPr lang="en-US" smtClean="0"/>
              <a:t>2/15/2023</a:t>
            </a:fld>
            <a:endParaRPr lang="en-US" dirty="0"/>
          </a:p>
        </p:txBody>
      </p:sp>
      <p:sp>
        <p:nvSpPr>
          <p:cNvPr id="5" name="Footer Placeholder 4">
            <a:extLst>
              <a:ext uri="{FF2B5EF4-FFF2-40B4-BE49-F238E27FC236}">
                <a16:creationId xmlns:a16="http://schemas.microsoft.com/office/drawing/2014/main" id="{5EA76260-3D5E-B047-E131-6CAD1C530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1D33E1-88AD-5CD8-2C22-CF294C6AE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3A7AB-1259-EE45-8717-3DEA06446C82}" type="slidenum">
              <a:rPr lang="en-US" smtClean="0"/>
              <a:t>‹#›</a:t>
            </a:fld>
            <a:endParaRPr lang="en-US" dirty="0"/>
          </a:p>
        </p:txBody>
      </p:sp>
      <p:pic>
        <p:nvPicPr>
          <p:cNvPr id="7" name="Picture 6">
            <a:extLst>
              <a:ext uri="{FF2B5EF4-FFF2-40B4-BE49-F238E27FC236}">
                <a16:creationId xmlns:a16="http://schemas.microsoft.com/office/drawing/2014/main" id="{568C3FC9-254A-7A4B-2B8E-02065AE46477}"/>
              </a:ext>
            </a:extLst>
          </p:cNvPr>
          <p:cNvPicPr>
            <a:picLocks noChangeAspect="1"/>
          </p:cNvPicPr>
          <p:nvPr userDrawn="1"/>
        </p:nvPicPr>
        <p:blipFill>
          <a:blip r:embed="rId14"/>
          <a:stretch>
            <a:fillRect/>
          </a:stretch>
        </p:blipFill>
        <p:spPr>
          <a:xfrm>
            <a:off x="106366" y="5959625"/>
            <a:ext cx="572754" cy="716916"/>
          </a:xfrm>
          <a:prstGeom prst="rect">
            <a:avLst/>
          </a:prstGeom>
        </p:spPr>
      </p:pic>
    </p:spTree>
    <p:extLst>
      <p:ext uri="{BB962C8B-B14F-4D97-AF65-F5344CB8AC3E}">
        <p14:creationId xmlns:p14="http://schemas.microsoft.com/office/powerpoint/2010/main" val="1036298311"/>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49" r:id="rId3"/>
    <p:sldLayoutId id="2147483650"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s://www.sepa.org.uk/regulations/waste/deposit-return-scheme/retailers/online-retailers/"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5.png"/><Relationship Id="rId3" Type="http://schemas.openxmlformats.org/officeDocument/2006/relationships/image" Target="../media/image56.emf"/><Relationship Id="rId7" Type="http://schemas.openxmlformats.org/officeDocument/2006/relationships/image" Target="../media/image60.png"/><Relationship Id="rId12" Type="http://schemas.microsoft.com/office/2007/relationships/hdphoto" Target="../media/hdphoto13.wdp"/><Relationship Id="rId2" Type="http://schemas.openxmlformats.org/officeDocument/2006/relationships/image" Target="../media/image55.emf"/><Relationship Id="rId1" Type="http://schemas.openxmlformats.org/officeDocument/2006/relationships/slideLayout" Target="../slideLayouts/slideLayout1.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svg"/></Relationships>
</file>

<file path=ppt/slides/_rels/slide5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mailto:enquiries@Circularityscotland.com" TargetMode="External"/><Relationship Id="rId2" Type="http://schemas.openxmlformats.org/officeDocument/2006/relationships/hyperlink" Target="https://circularityscotland.com/" TargetMode="External"/><Relationship Id="rId1" Type="http://schemas.openxmlformats.org/officeDocument/2006/relationships/slideLayout" Target="../slideLayouts/slideLayout2.xml"/><Relationship Id="rId5" Type="http://schemas.openxmlformats.org/officeDocument/2006/relationships/hyperlink" Target="mailto:depositreturn@sepa.org.uk" TargetMode="External"/><Relationship Id="rId4" Type="http://schemas.openxmlformats.org/officeDocument/2006/relationships/hyperlink" Target="https://www.sepa.org.uk/regulations/waste/deposit-return-schem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legislation.gov.uk/ssi/2020/154/contents" TargetMode="External"/><Relationship Id="rId2" Type="http://schemas.openxmlformats.org/officeDocument/2006/relationships/hyperlink" Target="https://depositreturnscheme.zerowastescotland.org.uk/" TargetMode="External"/><Relationship Id="rId1" Type="http://schemas.openxmlformats.org/officeDocument/2006/relationships/slideLayout" Target="../slideLayouts/slideLayout2.xml"/><Relationship Id="rId4" Type="http://schemas.openxmlformats.org/officeDocument/2006/relationships/hyperlink" Target="https://www.legislation.gov.uk/ssi/2022/76/contents/mad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aphic 24">
            <a:extLst>
              <a:ext uri="{FF2B5EF4-FFF2-40B4-BE49-F238E27FC236}">
                <a16:creationId xmlns:a16="http://schemas.microsoft.com/office/drawing/2014/main" id="{0B586C3E-CB06-0BEE-C9A1-D13F41096DAB}"/>
              </a:ext>
            </a:extLst>
          </p:cNvPr>
          <p:cNvGrpSpPr/>
          <p:nvPr/>
        </p:nvGrpSpPr>
        <p:grpSpPr>
          <a:xfrm>
            <a:off x="3204" y="-332509"/>
            <a:ext cx="12188796" cy="7190507"/>
            <a:chOff x="1498363" y="848344"/>
            <a:chExt cx="7803453" cy="4390595"/>
          </a:xfrm>
        </p:grpSpPr>
        <p:sp>
          <p:nvSpPr>
            <p:cNvPr id="27" name="Freeform 26">
              <a:extLst>
                <a:ext uri="{FF2B5EF4-FFF2-40B4-BE49-F238E27FC236}">
                  <a16:creationId xmlns:a16="http://schemas.microsoft.com/office/drawing/2014/main" id="{BF41F950-0325-176F-B7B7-47B6C42EB72A}"/>
                </a:ext>
              </a:extLst>
            </p:cNvPr>
            <p:cNvSpPr/>
            <p:nvPr/>
          </p:nvSpPr>
          <p:spPr>
            <a:xfrm>
              <a:off x="1498363" y="848344"/>
              <a:ext cx="1894168" cy="4388977"/>
            </a:xfrm>
            <a:custGeom>
              <a:avLst/>
              <a:gdLst>
                <a:gd name="connsiteX0" fmla="*/ 1137957 w 1894168"/>
                <a:gd name="connsiteY0" fmla="*/ 3552635 h 4388977"/>
                <a:gd name="connsiteX1" fmla="*/ 1032815 w 1894168"/>
                <a:gd name="connsiteY1" fmla="*/ 3447383 h 4388977"/>
                <a:gd name="connsiteX2" fmla="*/ 916351 w 1894168"/>
                <a:gd name="connsiteY2" fmla="*/ 3330797 h 4388977"/>
                <a:gd name="connsiteX3" fmla="*/ 897749 w 1894168"/>
                <a:gd name="connsiteY3" fmla="*/ 3309747 h 4388977"/>
                <a:gd name="connsiteX4" fmla="*/ 811209 w 1894168"/>
                <a:gd name="connsiteY4" fmla="*/ 2894409 h 4388977"/>
                <a:gd name="connsiteX5" fmla="*/ 843560 w 1894168"/>
                <a:gd name="connsiteY5" fmla="*/ 2816685 h 4388977"/>
                <a:gd name="connsiteX6" fmla="*/ 876720 w 1894168"/>
                <a:gd name="connsiteY6" fmla="*/ 2737342 h 4388977"/>
                <a:gd name="connsiteX7" fmla="*/ 1135531 w 1894168"/>
                <a:gd name="connsiteY7" fmla="*/ 1503474 h 4388977"/>
                <a:gd name="connsiteX8" fmla="*/ 1389488 w 1894168"/>
                <a:gd name="connsiteY8" fmla="*/ 290655 h 4388977"/>
                <a:gd name="connsiteX9" fmla="*/ 1453382 w 1894168"/>
                <a:gd name="connsiteY9" fmla="*/ 0 h 4388977"/>
                <a:gd name="connsiteX10" fmla="*/ 0 w 1894168"/>
                <a:gd name="connsiteY10" fmla="*/ 0 h 4388977"/>
                <a:gd name="connsiteX11" fmla="*/ 0 w 1894168"/>
                <a:gd name="connsiteY11" fmla="*/ 4388977 h 4388977"/>
                <a:gd name="connsiteX12" fmla="*/ 1894169 w 1894168"/>
                <a:gd name="connsiteY12" fmla="*/ 4388977 h 4388977"/>
                <a:gd name="connsiteX13" fmla="*/ 1590066 w 1894168"/>
                <a:gd name="connsiteY13" fmla="*/ 4051364 h 4388977"/>
                <a:gd name="connsiteX14" fmla="*/ 1137957 w 1894168"/>
                <a:gd name="connsiteY14" fmla="*/ 3552635 h 438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168" h="4388977">
                  <a:moveTo>
                    <a:pt x="1137957" y="3552635"/>
                  </a:moveTo>
                  <a:cubicBezTo>
                    <a:pt x="1112076" y="3523488"/>
                    <a:pt x="1074063" y="3487055"/>
                    <a:pt x="1032815" y="3447383"/>
                  </a:cubicBezTo>
                  <a:cubicBezTo>
                    <a:pt x="990759" y="3406902"/>
                    <a:pt x="947893" y="3365611"/>
                    <a:pt x="916351" y="3330797"/>
                  </a:cubicBezTo>
                  <a:cubicBezTo>
                    <a:pt x="909880" y="3323511"/>
                    <a:pt x="903410" y="3316224"/>
                    <a:pt x="897749" y="3309747"/>
                  </a:cubicBezTo>
                  <a:cubicBezTo>
                    <a:pt x="807974" y="3193971"/>
                    <a:pt x="775622" y="3038523"/>
                    <a:pt x="811209" y="2894409"/>
                  </a:cubicBezTo>
                  <a:cubicBezTo>
                    <a:pt x="813635" y="2883075"/>
                    <a:pt x="828193" y="2850690"/>
                    <a:pt x="843560" y="2816685"/>
                  </a:cubicBezTo>
                  <a:cubicBezTo>
                    <a:pt x="858118" y="2783491"/>
                    <a:pt x="873485" y="2748677"/>
                    <a:pt x="876720" y="2737342"/>
                  </a:cubicBezTo>
                  <a:cubicBezTo>
                    <a:pt x="950319" y="2406206"/>
                    <a:pt x="1044138" y="1947148"/>
                    <a:pt x="1135531" y="1503474"/>
                  </a:cubicBezTo>
                  <a:cubicBezTo>
                    <a:pt x="1225306" y="1067895"/>
                    <a:pt x="1317507" y="616934"/>
                    <a:pt x="1389488" y="290655"/>
                  </a:cubicBezTo>
                  <a:cubicBezTo>
                    <a:pt x="1389488" y="289846"/>
                    <a:pt x="1446912" y="30766"/>
                    <a:pt x="1453382" y="0"/>
                  </a:cubicBezTo>
                  <a:lnTo>
                    <a:pt x="0" y="0"/>
                  </a:lnTo>
                  <a:lnTo>
                    <a:pt x="0" y="4388977"/>
                  </a:lnTo>
                  <a:lnTo>
                    <a:pt x="1894169" y="4388977"/>
                  </a:lnTo>
                  <a:cubicBezTo>
                    <a:pt x="1793071" y="4278059"/>
                    <a:pt x="1691164" y="4163092"/>
                    <a:pt x="1590066" y="4051364"/>
                  </a:cubicBezTo>
                  <a:cubicBezTo>
                    <a:pt x="1438824" y="3882962"/>
                    <a:pt x="1282729" y="3708892"/>
                    <a:pt x="1137957" y="3552635"/>
                  </a:cubicBezTo>
                  <a:close/>
                </a:path>
              </a:pathLst>
            </a:custGeom>
            <a:solidFill>
              <a:srgbClr val="660269"/>
            </a:solidFill>
            <a:ln w="8088"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7D1469F-8B45-B15A-C13F-69EB6F1D718C}"/>
                </a:ext>
              </a:extLst>
            </p:cNvPr>
            <p:cNvSpPr/>
            <p:nvPr/>
          </p:nvSpPr>
          <p:spPr>
            <a:xfrm>
              <a:off x="7242656" y="849153"/>
              <a:ext cx="2059160" cy="4387358"/>
            </a:xfrm>
            <a:custGeom>
              <a:avLst/>
              <a:gdLst>
                <a:gd name="connsiteX0" fmla="*/ 2058352 w 2059160"/>
                <a:gd name="connsiteY0" fmla="*/ 0 h 4387358"/>
                <a:gd name="connsiteX1" fmla="*/ 0 w 2059160"/>
                <a:gd name="connsiteY1" fmla="*/ 0 h 4387358"/>
                <a:gd name="connsiteX2" fmla="*/ 575045 w 2059160"/>
                <a:gd name="connsiteY2" fmla="*/ 344900 h 4387358"/>
                <a:gd name="connsiteX3" fmla="*/ 666437 w 2059160"/>
                <a:gd name="connsiteY3" fmla="*/ 398336 h 4387358"/>
                <a:gd name="connsiteX4" fmla="*/ 706876 w 2059160"/>
                <a:gd name="connsiteY4" fmla="*/ 423434 h 4387358"/>
                <a:gd name="connsiteX5" fmla="*/ 726287 w 2059160"/>
                <a:gd name="connsiteY5" fmla="*/ 436388 h 4387358"/>
                <a:gd name="connsiteX6" fmla="*/ 729522 w 2059160"/>
                <a:gd name="connsiteY6" fmla="*/ 437198 h 4387358"/>
                <a:gd name="connsiteX7" fmla="*/ 805548 w 2059160"/>
                <a:gd name="connsiteY7" fmla="*/ 497110 h 4387358"/>
                <a:gd name="connsiteX8" fmla="*/ 865397 w 2059160"/>
                <a:gd name="connsiteY8" fmla="*/ 595884 h 4387358"/>
                <a:gd name="connsiteX9" fmla="*/ 913116 w 2059160"/>
                <a:gd name="connsiteY9" fmla="*/ 740807 h 4387358"/>
                <a:gd name="connsiteX10" fmla="*/ 1075681 w 2059160"/>
                <a:gd name="connsiteY10" fmla="*/ 1688878 h 4387358"/>
                <a:gd name="connsiteX11" fmla="*/ 1265745 w 2059160"/>
                <a:gd name="connsiteY11" fmla="*/ 2815066 h 4387358"/>
                <a:gd name="connsiteX12" fmla="*/ 1281112 w 2059160"/>
                <a:gd name="connsiteY12" fmla="*/ 2911412 h 4387358"/>
                <a:gd name="connsiteX13" fmla="*/ 1309419 w 2059160"/>
                <a:gd name="connsiteY13" fmla="*/ 3092768 h 4387358"/>
                <a:gd name="connsiteX14" fmla="*/ 1125825 w 2059160"/>
                <a:gd name="connsiteY14" fmla="*/ 3585829 h 4387358"/>
                <a:gd name="connsiteX15" fmla="*/ 298441 w 2059160"/>
                <a:gd name="connsiteY15" fmla="*/ 4387358 h 4387358"/>
                <a:gd name="connsiteX16" fmla="*/ 2059161 w 2059160"/>
                <a:gd name="connsiteY16" fmla="*/ 4387358 h 4387358"/>
                <a:gd name="connsiteX17" fmla="*/ 2059161 w 2059160"/>
                <a:gd name="connsiteY17" fmla="*/ 0 h 438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9160" h="4387358">
                  <a:moveTo>
                    <a:pt x="2058352" y="0"/>
                  </a:moveTo>
                  <a:lnTo>
                    <a:pt x="0" y="0"/>
                  </a:lnTo>
                  <a:cubicBezTo>
                    <a:pt x="190064" y="114967"/>
                    <a:pt x="383363" y="230743"/>
                    <a:pt x="575045" y="344900"/>
                  </a:cubicBezTo>
                  <a:lnTo>
                    <a:pt x="666437" y="398336"/>
                  </a:lnTo>
                  <a:cubicBezTo>
                    <a:pt x="693935" y="414528"/>
                    <a:pt x="693935" y="414528"/>
                    <a:pt x="706876" y="423434"/>
                  </a:cubicBezTo>
                  <a:cubicBezTo>
                    <a:pt x="710920" y="426672"/>
                    <a:pt x="717390" y="429911"/>
                    <a:pt x="726287" y="436388"/>
                  </a:cubicBezTo>
                  <a:lnTo>
                    <a:pt x="729522" y="437198"/>
                  </a:lnTo>
                  <a:cubicBezTo>
                    <a:pt x="765109" y="459867"/>
                    <a:pt x="778857" y="467963"/>
                    <a:pt x="805548" y="497110"/>
                  </a:cubicBezTo>
                  <a:cubicBezTo>
                    <a:pt x="843560" y="538401"/>
                    <a:pt x="862162" y="569166"/>
                    <a:pt x="865397" y="595884"/>
                  </a:cubicBezTo>
                  <a:cubicBezTo>
                    <a:pt x="890470" y="642842"/>
                    <a:pt x="905836" y="691420"/>
                    <a:pt x="913116" y="740807"/>
                  </a:cubicBezTo>
                  <a:cubicBezTo>
                    <a:pt x="962451" y="1056561"/>
                    <a:pt x="1019875" y="1377982"/>
                    <a:pt x="1075681" y="1688878"/>
                  </a:cubicBezTo>
                  <a:cubicBezTo>
                    <a:pt x="1142001" y="2058067"/>
                    <a:pt x="1210748" y="2439400"/>
                    <a:pt x="1265745" y="2815066"/>
                  </a:cubicBezTo>
                  <a:cubicBezTo>
                    <a:pt x="1269789" y="2842594"/>
                    <a:pt x="1275450" y="2876598"/>
                    <a:pt x="1281112" y="2911412"/>
                  </a:cubicBezTo>
                  <a:cubicBezTo>
                    <a:pt x="1291626" y="2975372"/>
                    <a:pt x="1302140" y="3044190"/>
                    <a:pt x="1309419" y="3092768"/>
                  </a:cubicBezTo>
                  <a:cubicBezTo>
                    <a:pt x="1336917" y="3273314"/>
                    <a:pt x="1268171" y="3457909"/>
                    <a:pt x="1125825" y="3585829"/>
                  </a:cubicBezTo>
                  <a:cubicBezTo>
                    <a:pt x="850031" y="3862721"/>
                    <a:pt x="570192" y="4131516"/>
                    <a:pt x="298441" y="4387358"/>
                  </a:cubicBezTo>
                  <a:lnTo>
                    <a:pt x="2059161" y="4387358"/>
                  </a:lnTo>
                  <a:lnTo>
                    <a:pt x="2059161" y="0"/>
                  </a:lnTo>
                  <a:close/>
                </a:path>
              </a:pathLst>
            </a:custGeom>
            <a:solidFill>
              <a:srgbClr val="660269"/>
            </a:solidFill>
            <a:ln w="8088"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851B01B-00AB-90AB-EC9A-EEF53F022DF3}"/>
                </a:ext>
              </a:extLst>
            </p:cNvPr>
            <p:cNvSpPr/>
            <p:nvPr/>
          </p:nvSpPr>
          <p:spPr>
            <a:xfrm>
              <a:off x="2470958" y="850772"/>
              <a:ext cx="5823317" cy="4388167"/>
            </a:xfrm>
            <a:custGeom>
              <a:avLst/>
              <a:gdLst>
                <a:gd name="connsiteX0" fmla="*/ 751928 w 5676604"/>
                <a:gd name="connsiteY0" fmla="*/ 111728 h 4388167"/>
                <a:gd name="connsiteX1" fmla="*/ 748693 w 5676604"/>
                <a:gd name="connsiteY1" fmla="*/ 124682 h 4388167"/>
                <a:gd name="connsiteX2" fmla="*/ 494735 w 5676604"/>
                <a:gd name="connsiteY2" fmla="*/ 1063847 h 4388167"/>
                <a:gd name="connsiteX3" fmla="*/ 354007 w 5676604"/>
                <a:gd name="connsiteY3" fmla="*/ 1574721 h 4388167"/>
                <a:gd name="connsiteX4" fmla="*/ 73359 w 5676604"/>
                <a:gd name="connsiteY4" fmla="*/ 2690384 h 4388167"/>
                <a:gd name="connsiteX5" fmla="*/ 44243 w 5676604"/>
                <a:gd name="connsiteY5" fmla="*/ 2807780 h 4388167"/>
                <a:gd name="connsiteX6" fmla="*/ 19171 w 5676604"/>
                <a:gd name="connsiteY6" fmla="*/ 2908983 h 4388167"/>
                <a:gd name="connsiteX7" fmla="*/ 12701 w 5676604"/>
                <a:gd name="connsiteY7" fmla="*/ 2934891 h 4388167"/>
                <a:gd name="connsiteX8" fmla="*/ 7848 w 5676604"/>
                <a:gd name="connsiteY8" fmla="*/ 2954322 h 4388167"/>
                <a:gd name="connsiteX9" fmla="*/ 41817 w 5676604"/>
                <a:gd name="connsiteY9" fmla="*/ 3159967 h 4388167"/>
                <a:gd name="connsiteX10" fmla="*/ 49905 w 5676604"/>
                <a:gd name="connsiteY10" fmla="*/ 3172111 h 4388167"/>
                <a:gd name="connsiteX11" fmla="*/ 174457 w 5676604"/>
                <a:gd name="connsiteY11" fmla="*/ 3316224 h 4388167"/>
                <a:gd name="connsiteX12" fmla="*/ 239969 w 5676604"/>
                <a:gd name="connsiteY12" fmla="*/ 3391519 h 4388167"/>
                <a:gd name="connsiteX13" fmla="*/ 487456 w 5676604"/>
                <a:gd name="connsiteY13" fmla="*/ 3674078 h 4388167"/>
                <a:gd name="connsiteX14" fmla="*/ 1112645 w 5676604"/>
                <a:gd name="connsiteY14" fmla="*/ 4388168 h 4388167"/>
                <a:gd name="connsiteX15" fmla="*/ 4534604 w 5676604"/>
                <a:gd name="connsiteY15" fmla="*/ 4388168 h 4388167"/>
                <a:gd name="connsiteX16" fmla="*/ 4600924 w 5676604"/>
                <a:gd name="connsiteY16" fmla="*/ 4325827 h 4388167"/>
                <a:gd name="connsiteX17" fmla="*/ 4625187 w 5676604"/>
                <a:gd name="connsiteY17" fmla="*/ 4302347 h 4388167"/>
                <a:gd name="connsiteX18" fmla="*/ 5480071 w 5676604"/>
                <a:gd name="connsiteY18" fmla="*/ 3437668 h 4388167"/>
                <a:gd name="connsiteX19" fmla="*/ 5676605 w 5676604"/>
                <a:gd name="connsiteY19" fmla="*/ 3042571 h 4388167"/>
                <a:gd name="connsiteX20" fmla="*/ 5628078 w 5676604"/>
                <a:gd name="connsiteY20" fmla="*/ 2555177 h 4388167"/>
                <a:gd name="connsiteX21" fmla="*/ 5563375 w 5676604"/>
                <a:gd name="connsiteY21" fmla="*/ 1974675 h 4388167"/>
                <a:gd name="connsiteX22" fmla="*/ 5527789 w 5676604"/>
                <a:gd name="connsiteY22" fmla="*/ 1499426 h 4388167"/>
                <a:gd name="connsiteX23" fmla="*/ 5489776 w 5676604"/>
                <a:gd name="connsiteY23" fmla="*/ 985314 h 4388167"/>
                <a:gd name="connsiteX24" fmla="*/ 5489776 w 5676604"/>
                <a:gd name="connsiteY24" fmla="*/ 984504 h 4388167"/>
                <a:gd name="connsiteX25" fmla="*/ 5483306 w 5676604"/>
                <a:gd name="connsiteY25" fmla="*/ 912447 h 4388167"/>
                <a:gd name="connsiteX26" fmla="*/ 5473601 w 5676604"/>
                <a:gd name="connsiteY26" fmla="*/ 863060 h 4388167"/>
                <a:gd name="connsiteX27" fmla="*/ 5465513 w 5676604"/>
                <a:gd name="connsiteY27" fmla="*/ 837962 h 4388167"/>
                <a:gd name="connsiteX28" fmla="*/ 5445293 w 5676604"/>
                <a:gd name="connsiteY28" fmla="*/ 748094 h 4388167"/>
                <a:gd name="connsiteX29" fmla="*/ 5225304 w 5676604"/>
                <a:gd name="connsiteY29" fmla="*/ 560261 h 4388167"/>
                <a:gd name="connsiteX30" fmla="*/ 5100752 w 5676604"/>
                <a:gd name="connsiteY30" fmla="*/ 489014 h 4388167"/>
                <a:gd name="connsiteX31" fmla="*/ 4540265 w 5676604"/>
                <a:gd name="connsiteY31" fmla="*/ 165164 h 4388167"/>
                <a:gd name="connsiteX32" fmla="*/ 4257191 w 5676604"/>
                <a:gd name="connsiteY32" fmla="*/ 0 h 4388167"/>
                <a:gd name="connsiteX33" fmla="*/ 786706 w 5676604"/>
                <a:gd name="connsiteY33" fmla="*/ 0 h 4388167"/>
                <a:gd name="connsiteX34" fmla="*/ 751928 w 5676604"/>
                <a:gd name="connsiteY34" fmla="*/ 111728 h 438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6604" h="4388167">
                  <a:moveTo>
                    <a:pt x="751928" y="111728"/>
                  </a:moveTo>
                  <a:lnTo>
                    <a:pt x="748693" y="124682"/>
                  </a:lnTo>
                  <a:cubicBezTo>
                    <a:pt x="679946" y="394287"/>
                    <a:pt x="590171" y="719757"/>
                    <a:pt x="494735" y="1063847"/>
                  </a:cubicBezTo>
                  <a:cubicBezTo>
                    <a:pt x="447826" y="1233869"/>
                    <a:pt x="400107" y="1405509"/>
                    <a:pt x="354007" y="1574721"/>
                  </a:cubicBezTo>
                  <a:cubicBezTo>
                    <a:pt x="249674" y="1990058"/>
                    <a:pt x="151811" y="2380298"/>
                    <a:pt x="73359" y="2690384"/>
                  </a:cubicBezTo>
                  <a:cubicBezTo>
                    <a:pt x="67698" y="2715482"/>
                    <a:pt x="55566" y="2762441"/>
                    <a:pt x="44243" y="2807780"/>
                  </a:cubicBezTo>
                  <a:cubicBezTo>
                    <a:pt x="33729" y="2848261"/>
                    <a:pt x="24024" y="2887123"/>
                    <a:pt x="19171" y="2908983"/>
                  </a:cubicBezTo>
                  <a:cubicBezTo>
                    <a:pt x="18362" y="2912221"/>
                    <a:pt x="15127" y="2924366"/>
                    <a:pt x="12701" y="2934891"/>
                  </a:cubicBezTo>
                  <a:cubicBezTo>
                    <a:pt x="10274" y="2943797"/>
                    <a:pt x="8657" y="2951083"/>
                    <a:pt x="7848" y="2954322"/>
                  </a:cubicBezTo>
                  <a:cubicBezTo>
                    <a:pt x="-9945" y="3023950"/>
                    <a:pt x="2995" y="3100054"/>
                    <a:pt x="41817" y="3159967"/>
                  </a:cubicBezTo>
                  <a:cubicBezTo>
                    <a:pt x="44243" y="3164015"/>
                    <a:pt x="47478" y="3168063"/>
                    <a:pt x="49905" y="3172111"/>
                  </a:cubicBezTo>
                  <a:cubicBezTo>
                    <a:pt x="81447" y="3210973"/>
                    <a:pt x="130783" y="3266837"/>
                    <a:pt x="174457" y="3316224"/>
                  </a:cubicBezTo>
                  <a:cubicBezTo>
                    <a:pt x="198721" y="3343751"/>
                    <a:pt x="221367" y="3369659"/>
                    <a:pt x="239969" y="3391519"/>
                  </a:cubicBezTo>
                  <a:cubicBezTo>
                    <a:pt x="318420" y="3481388"/>
                    <a:pt x="401725" y="3576114"/>
                    <a:pt x="487456" y="3674078"/>
                  </a:cubicBezTo>
                  <a:cubicBezTo>
                    <a:pt x="698548" y="3914537"/>
                    <a:pt x="915302" y="4161473"/>
                    <a:pt x="1112645" y="4388168"/>
                  </a:cubicBezTo>
                  <a:lnTo>
                    <a:pt x="4534604" y="4388168"/>
                  </a:lnTo>
                  <a:cubicBezTo>
                    <a:pt x="4556441" y="4367927"/>
                    <a:pt x="4578278" y="4346877"/>
                    <a:pt x="4600924" y="4325827"/>
                  </a:cubicBezTo>
                  <a:lnTo>
                    <a:pt x="4625187" y="4302347"/>
                  </a:lnTo>
                  <a:cubicBezTo>
                    <a:pt x="4895321" y="4048125"/>
                    <a:pt x="5174351" y="3785807"/>
                    <a:pt x="5480071" y="3437668"/>
                  </a:cubicBezTo>
                  <a:cubicBezTo>
                    <a:pt x="5482497" y="3435239"/>
                    <a:pt x="5670943" y="3250645"/>
                    <a:pt x="5676605" y="3042571"/>
                  </a:cubicBezTo>
                  <a:lnTo>
                    <a:pt x="5628078" y="2555177"/>
                  </a:lnTo>
                  <a:cubicBezTo>
                    <a:pt x="5597344" y="2328482"/>
                    <a:pt x="5577933" y="2145506"/>
                    <a:pt x="5563375" y="1974675"/>
                  </a:cubicBezTo>
                  <a:cubicBezTo>
                    <a:pt x="5549626" y="1812750"/>
                    <a:pt x="5539112" y="1658112"/>
                    <a:pt x="5527789" y="1499426"/>
                  </a:cubicBezTo>
                  <a:cubicBezTo>
                    <a:pt x="5516466" y="1336691"/>
                    <a:pt x="5505143" y="1169908"/>
                    <a:pt x="5489776" y="985314"/>
                  </a:cubicBezTo>
                  <a:cubicBezTo>
                    <a:pt x="5489776" y="985314"/>
                    <a:pt x="5489776" y="984504"/>
                    <a:pt x="5489776" y="984504"/>
                  </a:cubicBezTo>
                  <a:lnTo>
                    <a:pt x="5483306" y="912447"/>
                  </a:lnTo>
                  <a:cubicBezTo>
                    <a:pt x="5481688" y="895445"/>
                    <a:pt x="5478453" y="878443"/>
                    <a:pt x="5473601" y="863060"/>
                  </a:cubicBezTo>
                  <a:cubicBezTo>
                    <a:pt x="5471174" y="854964"/>
                    <a:pt x="5467939" y="846058"/>
                    <a:pt x="5465513" y="837962"/>
                  </a:cubicBezTo>
                  <a:cubicBezTo>
                    <a:pt x="5450955" y="794242"/>
                    <a:pt x="5441249" y="763476"/>
                    <a:pt x="5445293" y="748094"/>
                  </a:cubicBezTo>
                  <a:cubicBezTo>
                    <a:pt x="5411324" y="661464"/>
                    <a:pt x="5328828" y="616934"/>
                    <a:pt x="5225304" y="560261"/>
                  </a:cubicBezTo>
                  <a:cubicBezTo>
                    <a:pt x="5185674" y="538401"/>
                    <a:pt x="5144426" y="516541"/>
                    <a:pt x="5100752" y="489014"/>
                  </a:cubicBezTo>
                  <a:lnTo>
                    <a:pt x="4540265" y="165164"/>
                  </a:lnTo>
                  <a:cubicBezTo>
                    <a:pt x="4439977" y="106061"/>
                    <a:pt x="4346967" y="51006"/>
                    <a:pt x="4257191" y="0"/>
                  </a:cubicBezTo>
                  <a:lnTo>
                    <a:pt x="786706" y="0"/>
                  </a:lnTo>
                  <a:cubicBezTo>
                    <a:pt x="770530" y="35624"/>
                    <a:pt x="760016" y="79343"/>
                    <a:pt x="751928" y="111728"/>
                  </a:cubicBezTo>
                  <a:close/>
                </a:path>
              </a:pathLst>
            </a:custGeom>
            <a:solidFill>
              <a:srgbClr val="660269"/>
            </a:solidFill>
            <a:ln w="8088"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17C4DFFF-E72E-954B-B8A3-B10DE3F16F4F}"/>
                </a:ext>
              </a:extLst>
            </p:cNvPr>
            <p:cNvSpPr/>
            <p:nvPr/>
          </p:nvSpPr>
          <p:spPr>
            <a:xfrm>
              <a:off x="2295396" y="848344"/>
              <a:ext cx="1344622" cy="4389786"/>
            </a:xfrm>
            <a:custGeom>
              <a:avLst/>
              <a:gdLst>
                <a:gd name="connsiteX0" fmla="*/ 719434 w 1344622"/>
                <a:gd name="connsiteY0" fmla="*/ 3675698 h 4389786"/>
                <a:gd name="connsiteX1" fmla="*/ 471946 w 1344622"/>
                <a:gd name="connsiteY1" fmla="*/ 3393139 h 4389786"/>
                <a:gd name="connsiteX2" fmla="*/ 406435 w 1344622"/>
                <a:gd name="connsiteY2" fmla="*/ 3317843 h 4389786"/>
                <a:gd name="connsiteX3" fmla="*/ 281882 w 1344622"/>
                <a:gd name="connsiteY3" fmla="*/ 3173730 h 4389786"/>
                <a:gd name="connsiteX4" fmla="*/ 273794 w 1344622"/>
                <a:gd name="connsiteY4" fmla="*/ 3161586 h 4389786"/>
                <a:gd name="connsiteX5" fmla="*/ 239826 w 1344622"/>
                <a:gd name="connsiteY5" fmla="*/ 2955941 h 4389786"/>
                <a:gd name="connsiteX6" fmla="*/ 244678 w 1344622"/>
                <a:gd name="connsiteY6" fmla="*/ 2936510 h 4389786"/>
                <a:gd name="connsiteX7" fmla="*/ 251149 w 1344622"/>
                <a:gd name="connsiteY7" fmla="*/ 2910602 h 4389786"/>
                <a:gd name="connsiteX8" fmla="*/ 276221 w 1344622"/>
                <a:gd name="connsiteY8" fmla="*/ 2809399 h 4389786"/>
                <a:gd name="connsiteX9" fmla="*/ 305337 w 1344622"/>
                <a:gd name="connsiteY9" fmla="*/ 2692003 h 4389786"/>
                <a:gd name="connsiteX10" fmla="*/ 585985 w 1344622"/>
                <a:gd name="connsiteY10" fmla="*/ 1576340 h 4389786"/>
                <a:gd name="connsiteX11" fmla="*/ 726713 w 1344622"/>
                <a:gd name="connsiteY11" fmla="*/ 1065467 h 4389786"/>
                <a:gd name="connsiteX12" fmla="*/ 980670 w 1344622"/>
                <a:gd name="connsiteY12" fmla="*/ 126302 h 4389786"/>
                <a:gd name="connsiteX13" fmla="*/ 983906 w 1344622"/>
                <a:gd name="connsiteY13" fmla="*/ 113348 h 4389786"/>
                <a:gd name="connsiteX14" fmla="*/ 1019492 w 1344622"/>
                <a:gd name="connsiteY14" fmla="*/ 0 h 4389786"/>
                <a:gd name="connsiteX15" fmla="*/ 656349 w 1344622"/>
                <a:gd name="connsiteY15" fmla="*/ 0 h 4389786"/>
                <a:gd name="connsiteX16" fmla="*/ 592455 w 1344622"/>
                <a:gd name="connsiteY16" fmla="*/ 290655 h 4389786"/>
                <a:gd name="connsiteX17" fmla="*/ 338497 w 1344622"/>
                <a:gd name="connsiteY17" fmla="*/ 1503474 h 4389786"/>
                <a:gd name="connsiteX18" fmla="*/ 79687 w 1344622"/>
                <a:gd name="connsiteY18" fmla="*/ 2737342 h 4389786"/>
                <a:gd name="connsiteX19" fmla="*/ 46527 w 1344622"/>
                <a:gd name="connsiteY19" fmla="*/ 2816685 h 4389786"/>
                <a:gd name="connsiteX20" fmla="*/ 14175 w 1344622"/>
                <a:gd name="connsiteY20" fmla="*/ 2894409 h 4389786"/>
                <a:gd name="connsiteX21" fmla="*/ 100715 w 1344622"/>
                <a:gd name="connsiteY21" fmla="*/ 3309747 h 4389786"/>
                <a:gd name="connsiteX22" fmla="*/ 119317 w 1344622"/>
                <a:gd name="connsiteY22" fmla="*/ 3330797 h 4389786"/>
                <a:gd name="connsiteX23" fmla="*/ 235782 w 1344622"/>
                <a:gd name="connsiteY23" fmla="*/ 3447383 h 4389786"/>
                <a:gd name="connsiteX24" fmla="*/ 340923 w 1344622"/>
                <a:gd name="connsiteY24" fmla="*/ 3552635 h 4389786"/>
                <a:gd name="connsiteX25" fmla="*/ 793033 w 1344622"/>
                <a:gd name="connsiteY25" fmla="*/ 4052173 h 4389786"/>
                <a:gd name="connsiteX26" fmla="*/ 1097135 w 1344622"/>
                <a:gd name="connsiteY26" fmla="*/ 4389787 h 4389786"/>
                <a:gd name="connsiteX27" fmla="*/ 1344623 w 1344622"/>
                <a:gd name="connsiteY27" fmla="*/ 4389787 h 4389786"/>
                <a:gd name="connsiteX28" fmla="*/ 719434 w 1344622"/>
                <a:gd name="connsiteY28" fmla="*/ 3675698 h 438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4622" h="4389786">
                  <a:moveTo>
                    <a:pt x="719434" y="3675698"/>
                  </a:moveTo>
                  <a:cubicBezTo>
                    <a:pt x="633703" y="3578543"/>
                    <a:pt x="550398" y="3483007"/>
                    <a:pt x="471946" y="3393139"/>
                  </a:cubicBezTo>
                  <a:cubicBezTo>
                    <a:pt x="453344" y="3371279"/>
                    <a:pt x="430698" y="3345371"/>
                    <a:pt x="406435" y="3317843"/>
                  </a:cubicBezTo>
                  <a:cubicBezTo>
                    <a:pt x="362761" y="3268456"/>
                    <a:pt x="313425" y="3213402"/>
                    <a:pt x="281882" y="3173730"/>
                  </a:cubicBezTo>
                  <a:cubicBezTo>
                    <a:pt x="279456" y="3169682"/>
                    <a:pt x="276221" y="3165634"/>
                    <a:pt x="273794" y="3161586"/>
                  </a:cubicBezTo>
                  <a:cubicBezTo>
                    <a:pt x="234973" y="3101674"/>
                    <a:pt x="222032" y="3025569"/>
                    <a:pt x="239826" y="2955941"/>
                  </a:cubicBezTo>
                  <a:cubicBezTo>
                    <a:pt x="240634" y="2953512"/>
                    <a:pt x="242252" y="2945416"/>
                    <a:pt x="244678" y="2936510"/>
                  </a:cubicBezTo>
                  <a:cubicBezTo>
                    <a:pt x="247105" y="2925985"/>
                    <a:pt x="250340" y="2913840"/>
                    <a:pt x="251149" y="2910602"/>
                  </a:cubicBezTo>
                  <a:cubicBezTo>
                    <a:pt x="256001" y="2888742"/>
                    <a:pt x="266515" y="2849880"/>
                    <a:pt x="276221" y="2809399"/>
                  </a:cubicBezTo>
                  <a:cubicBezTo>
                    <a:pt x="287544" y="2764060"/>
                    <a:pt x="299675" y="2716292"/>
                    <a:pt x="305337" y="2692003"/>
                  </a:cubicBezTo>
                  <a:cubicBezTo>
                    <a:pt x="383789" y="2381917"/>
                    <a:pt x="481652" y="1992487"/>
                    <a:pt x="585985" y="1576340"/>
                  </a:cubicBezTo>
                  <a:cubicBezTo>
                    <a:pt x="632085" y="1407128"/>
                    <a:pt x="679803" y="1235488"/>
                    <a:pt x="726713" y="1065467"/>
                  </a:cubicBezTo>
                  <a:cubicBezTo>
                    <a:pt x="822149" y="721376"/>
                    <a:pt x="912733" y="395907"/>
                    <a:pt x="980670" y="126302"/>
                  </a:cubicBezTo>
                  <a:lnTo>
                    <a:pt x="983906" y="113348"/>
                  </a:lnTo>
                  <a:cubicBezTo>
                    <a:pt x="991993" y="80963"/>
                    <a:pt x="1003316" y="37243"/>
                    <a:pt x="1019492" y="0"/>
                  </a:cubicBezTo>
                  <a:lnTo>
                    <a:pt x="656349" y="0"/>
                  </a:lnTo>
                  <a:cubicBezTo>
                    <a:pt x="649878" y="29956"/>
                    <a:pt x="592455" y="289036"/>
                    <a:pt x="592455" y="290655"/>
                  </a:cubicBezTo>
                  <a:cubicBezTo>
                    <a:pt x="520473" y="616934"/>
                    <a:pt x="427463" y="1067086"/>
                    <a:pt x="338497" y="1503474"/>
                  </a:cubicBezTo>
                  <a:cubicBezTo>
                    <a:pt x="247105" y="1947148"/>
                    <a:pt x="153286" y="2406206"/>
                    <a:pt x="79687" y="2737342"/>
                  </a:cubicBezTo>
                  <a:cubicBezTo>
                    <a:pt x="77260" y="2748677"/>
                    <a:pt x="61893" y="2783491"/>
                    <a:pt x="46527" y="2816685"/>
                  </a:cubicBezTo>
                  <a:cubicBezTo>
                    <a:pt x="31160" y="2850690"/>
                    <a:pt x="17410" y="2883075"/>
                    <a:pt x="14175" y="2894409"/>
                  </a:cubicBezTo>
                  <a:cubicBezTo>
                    <a:pt x="-21411" y="3038523"/>
                    <a:pt x="10940" y="3193971"/>
                    <a:pt x="100715" y="3309747"/>
                  </a:cubicBezTo>
                  <a:cubicBezTo>
                    <a:pt x="106376" y="3316224"/>
                    <a:pt x="112038" y="3323511"/>
                    <a:pt x="119317" y="3330797"/>
                  </a:cubicBezTo>
                  <a:cubicBezTo>
                    <a:pt x="150860" y="3365611"/>
                    <a:pt x="193725" y="3406902"/>
                    <a:pt x="235782" y="3447383"/>
                  </a:cubicBezTo>
                  <a:cubicBezTo>
                    <a:pt x="276221" y="3486245"/>
                    <a:pt x="315042" y="3523488"/>
                    <a:pt x="340923" y="3552635"/>
                  </a:cubicBezTo>
                  <a:cubicBezTo>
                    <a:pt x="486504" y="3708892"/>
                    <a:pt x="642599" y="3882962"/>
                    <a:pt x="793033" y="4052173"/>
                  </a:cubicBezTo>
                  <a:cubicBezTo>
                    <a:pt x="893322" y="4164711"/>
                    <a:pt x="996037" y="4278869"/>
                    <a:pt x="1097135" y="4389787"/>
                  </a:cubicBezTo>
                  <a:lnTo>
                    <a:pt x="1344623" y="4389787"/>
                  </a:lnTo>
                  <a:cubicBezTo>
                    <a:pt x="1147280" y="4163092"/>
                    <a:pt x="930526" y="3916156"/>
                    <a:pt x="719434" y="3675698"/>
                  </a:cubicBezTo>
                  <a:close/>
                </a:path>
              </a:pathLst>
            </a:custGeom>
            <a:solidFill>
              <a:srgbClr val="CFD71F"/>
            </a:solidFill>
            <a:ln w="8088"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8B8AFD9-CD13-F65E-D7F8-59E1FFE6A70D}"/>
                </a:ext>
              </a:extLst>
            </p:cNvPr>
            <p:cNvSpPr/>
            <p:nvPr/>
          </p:nvSpPr>
          <p:spPr>
            <a:xfrm>
              <a:off x="6804297" y="849153"/>
              <a:ext cx="1753737" cy="4388167"/>
            </a:xfrm>
            <a:custGeom>
              <a:avLst/>
              <a:gdLst>
                <a:gd name="connsiteX0" fmla="*/ 1747779 w 1753737"/>
                <a:gd name="connsiteY0" fmla="*/ 3094387 h 4388167"/>
                <a:gd name="connsiteX1" fmla="*/ 1719472 w 1753737"/>
                <a:gd name="connsiteY1" fmla="*/ 2913031 h 4388167"/>
                <a:gd name="connsiteX2" fmla="*/ 1704105 w 1753737"/>
                <a:gd name="connsiteY2" fmla="*/ 2816685 h 4388167"/>
                <a:gd name="connsiteX3" fmla="*/ 1514041 w 1753737"/>
                <a:gd name="connsiteY3" fmla="*/ 1690497 h 4388167"/>
                <a:gd name="connsiteX4" fmla="*/ 1351476 w 1753737"/>
                <a:gd name="connsiteY4" fmla="*/ 742426 h 4388167"/>
                <a:gd name="connsiteX5" fmla="*/ 1303758 w 1753737"/>
                <a:gd name="connsiteY5" fmla="*/ 597503 h 4388167"/>
                <a:gd name="connsiteX6" fmla="*/ 1243908 w 1753737"/>
                <a:gd name="connsiteY6" fmla="*/ 498729 h 4388167"/>
                <a:gd name="connsiteX7" fmla="*/ 1167882 w 1753737"/>
                <a:gd name="connsiteY7" fmla="*/ 438817 h 4388167"/>
                <a:gd name="connsiteX8" fmla="*/ 1164647 w 1753737"/>
                <a:gd name="connsiteY8" fmla="*/ 437198 h 4388167"/>
                <a:gd name="connsiteX9" fmla="*/ 1145236 w 1753737"/>
                <a:gd name="connsiteY9" fmla="*/ 424244 h 4388167"/>
                <a:gd name="connsiteX10" fmla="*/ 1104797 w 1753737"/>
                <a:gd name="connsiteY10" fmla="*/ 399145 h 4388167"/>
                <a:gd name="connsiteX11" fmla="*/ 1013405 w 1753737"/>
                <a:gd name="connsiteY11" fmla="*/ 345710 h 4388167"/>
                <a:gd name="connsiteX12" fmla="*/ 438360 w 1753737"/>
                <a:gd name="connsiteY12" fmla="*/ 0 h 4388167"/>
                <a:gd name="connsiteX13" fmla="*/ 0 w 1753737"/>
                <a:gd name="connsiteY13" fmla="*/ 0 h 4388167"/>
                <a:gd name="connsiteX14" fmla="*/ 283074 w 1753737"/>
                <a:gd name="connsiteY14" fmla="*/ 165164 h 4388167"/>
                <a:gd name="connsiteX15" fmla="*/ 843561 w 1753737"/>
                <a:gd name="connsiteY15" fmla="*/ 489014 h 4388167"/>
                <a:gd name="connsiteX16" fmla="*/ 968113 w 1753737"/>
                <a:gd name="connsiteY16" fmla="*/ 560261 h 4388167"/>
                <a:gd name="connsiteX17" fmla="*/ 1188102 w 1753737"/>
                <a:gd name="connsiteY17" fmla="*/ 748094 h 4388167"/>
                <a:gd name="connsiteX18" fmla="*/ 1208321 w 1753737"/>
                <a:gd name="connsiteY18" fmla="*/ 837962 h 4388167"/>
                <a:gd name="connsiteX19" fmla="*/ 1216409 w 1753737"/>
                <a:gd name="connsiteY19" fmla="*/ 863060 h 4388167"/>
                <a:gd name="connsiteX20" fmla="*/ 1226115 w 1753737"/>
                <a:gd name="connsiteY20" fmla="*/ 912447 h 4388167"/>
                <a:gd name="connsiteX21" fmla="*/ 1232585 w 1753737"/>
                <a:gd name="connsiteY21" fmla="*/ 984504 h 4388167"/>
                <a:gd name="connsiteX22" fmla="*/ 1232585 w 1753737"/>
                <a:gd name="connsiteY22" fmla="*/ 985314 h 4388167"/>
                <a:gd name="connsiteX23" fmla="*/ 1270598 w 1753737"/>
                <a:gd name="connsiteY23" fmla="*/ 1499426 h 4388167"/>
                <a:gd name="connsiteX24" fmla="*/ 1306184 w 1753737"/>
                <a:gd name="connsiteY24" fmla="*/ 1974675 h 4388167"/>
                <a:gd name="connsiteX25" fmla="*/ 1370886 w 1753737"/>
                <a:gd name="connsiteY25" fmla="*/ 2555177 h 4388167"/>
                <a:gd name="connsiteX26" fmla="*/ 1419413 w 1753737"/>
                <a:gd name="connsiteY26" fmla="*/ 3042571 h 4388167"/>
                <a:gd name="connsiteX27" fmla="*/ 1222879 w 1753737"/>
                <a:gd name="connsiteY27" fmla="*/ 3437668 h 4388167"/>
                <a:gd name="connsiteX28" fmla="*/ 367996 w 1753737"/>
                <a:gd name="connsiteY28" fmla="*/ 4302348 h 4388167"/>
                <a:gd name="connsiteX29" fmla="*/ 343733 w 1753737"/>
                <a:gd name="connsiteY29" fmla="*/ 4325827 h 4388167"/>
                <a:gd name="connsiteX30" fmla="*/ 277413 w 1753737"/>
                <a:gd name="connsiteY30" fmla="*/ 4388168 h 4388167"/>
                <a:gd name="connsiteX31" fmla="*/ 735992 w 1753737"/>
                <a:gd name="connsiteY31" fmla="*/ 4388168 h 4388167"/>
                <a:gd name="connsiteX32" fmla="*/ 1563377 w 1753737"/>
                <a:gd name="connsiteY32" fmla="*/ 3586639 h 4388167"/>
                <a:gd name="connsiteX33" fmla="*/ 1747779 w 1753737"/>
                <a:gd name="connsiteY33" fmla="*/ 3094387 h 438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53737" h="4388167">
                  <a:moveTo>
                    <a:pt x="1747779" y="3094387"/>
                  </a:moveTo>
                  <a:cubicBezTo>
                    <a:pt x="1740500" y="3045809"/>
                    <a:pt x="1729177" y="2976182"/>
                    <a:pt x="1719472" y="2913031"/>
                  </a:cubicBezTo>
                  <a:cubicBezTo>
                    <a:pt x="1713810" y="2877407"/>
                    <a:pt x="1708149" y="2843403"/>
                    <a:pt x="1704105" y="2816685"/>
                  </a:cubicBezTo>
                  <a:cubicBezTo>
                    <a:pt x="1649108" y="2441020"/>
                    <a:pt x="1580361" y="2058876"/>
                    <a:pt x="1514041" y="1690497"/>
                  </a:cubicBezTo>
                  <a:cubicBezTo>
                    <a:pt x="1458235" y="1379601"/>
                    <a:pt x="1400811" y="1058180"/>
                    <a:pt x="1351476" y="742426"/>
                  </a:cubicBezTo>
                  <a:cubicBezTo>
                    <a:pt x="1345006" y="693039"/>
                    <a:pt x="1328830" y="644462"/>
                    <a:pt x="1303758" y="597503"/>
                  </a:cubicBezTo>
                  <a:cubicBezTo>
                    <a:pt x="1300523" y="570786"/>
                    <a:pt x="1281920" y="540020"/>
                    <a:pt x="1243908" y="498729"/>
                  </a:cubicBezTo>
                  <a:cubicBezTo>
                    <a:pt x="1217218" y="469583"/>
                    <a:pt x="1203469" y="461486"/>
                    <a:pt x="1167882" y="438817"/>
                  </a:cubicBezTo>
                  <a:lnTo>
                    <a:pt x="1164647" y="437198"/>
                  </a:lnTo>
                  <a:cubicBezTo>
                    <a:pt x="1155750" y="431530"/>
                    <a:pt x="1150089" y="427482"/>
                    <a:pt x="1145236" y="424244"/>
                  </a:cubicBezTo>
                  <a:cubicBezTo>
                    <a:pt x="1132296" y="415338"/>
                    <a:pt x="1132296" y="415338"/>
                    <a:pt x="1104797" y="399145"/>
                  </a:cubicBezTo>
                  <a:lnTo>
                    <a:pt x="1013405" y="345710"/>
                  </a:lnTo>
                  <a:cubicBezTo>
                    <a:pt x="821723" y="230743"/>
                    <a:pt x="628424" y="114967"/>
                    <a:pt x="438360" y="0"/>
                  </a:cubicBezTo>
                  <a:lnTo>
                    <a:pt x="0" y="0"/>
                  </a:lnTo>
                  <a:cubicBezTo>
                    <a:pt x="88966" y="51006"/>
                    <a:pt x="182785" y="106061"/>
                    <a:pt x="283074" y="165164"/>
                  </a:cubicBezTo>
                  <a:lnTo>
                    <a:pt x="843561" y="489014"/>
                  </a:lnTo>
                  <a:cubicBezTo>
                    <a:pt x="887235" y="516541"/>
                    <a:pt x="928483" y="538401"/>
                    <a:pt x="968113" y="560261"/>
                  </a:cubicBezTo>
                  <a:cubicBezTo>
                    <a:pt x="1072446" y="616934"/>
                    <a:pt x="1154942" y="662273"/>
                    <a:pt x="1188102" y="748094"/>
                  </a:cubicBezTo>
                  <a:cubicBezTo>
                    <a:pt x="1184058" y="763476"/>
                    <a:pt x="1193763" y="794242"/>
                    <a:pt x="1208321" y="837962"/>
                  </a:cubicBezTo>
                  <a:cubicBezTo>
                    <a:pt x="1211557" y="846868"/>
                    <a:pt x="1213983" y="854964"/>
                    <a:pt x="1216409" y="863060"/>
                  </a:cubicBezTo>
                  <a:cubicBezTo>
                    <a:pt x="1221262" y="879253"/>
                    <a:pt x="1225306" y="895445"/>
                    <a:pt x="1226115" y="912447"/>
                  </a:cubicBezTo>
                  <a:lnTo>
                    <a:pt x="1232585" y="984504"/>
                  </a:lnTo>
                  <a:cubicBezTo>
                    <a:pt x="1232585" y="984504"/>
                    <a:pt x="1232585" y="985314"/>
                    <a:pt x="1232585" y="985314"/>
                  </a:cubicBezTo>
                  <a:cubicBezTo>
                    <a:pt x="1247952" y="1169908"/>
                    <a:pt x="1259275" y="1336691"/>
                    <a:pt x="1270598" y="1499426"/>
                  </a:cubicBezTo>
                  <a:cubicBezTo>
                    <a:pt x="1281112" y="1658112"/>
                    <a:pt x="1291626" y="1812750"/>
                    <a:pt x="1306184" y="1974675"/>
                  </a:cubicBezTo>
                  <a:cubicBezTo>
                    <a:pt x="1320742" y="2146316"/>
                    <a:pt x="1339344" y="2328482"/>
                    <a:pt x="1370886" y="2555177"/>
                  </a:cubicBezTo>
                  <a:lnTo>
                    <a:pt x="1419413" y="3042571"/>
                  </a:lnTo>
                  <a:cubicBezTo>
                    <a:pt x="1413752" y="3250645"/>
                    <a:pt x="1225306" y="3435239"/>
                    <a:pt x="1222879" y="3437668"/>
                  </a:cubicBezTo>
                  <a:cubicBezTo>
                    <a:pt x="917160" y="3785807"/>
                    <a:pt x="638130" y="4048125"/>
                    <a:pt x="367996" y="4302348"/>
                  </a:cubicBezTo>
                  <a:lnTo>
                    <a:pt x="343733" y="4325827"/>
                  </a:lnTo>
                  <a:cubicBezTo>
                    <a:pt x="321087" y="4346877"/>
                    <a:pt x="299250" y="4367927"/>
                    <a:pt x="277413" y="4388168"/>
                  </a:cubicBezTo>
                  <a:lnTo>
                    <a:pt x="735992" y="4388168"/>
                  </a:lnTo>
                  <a:cubicBezTo>
                    <a:pt x="1007743" y="4132326"/>
                    <a:pt x="1287582" y="3863531"/>
                    <a:pt x="1563377" y="3586639"/>
                  </a:cubicBezTo>
                  <a:cubicBezTo>
                    <a:pt x="1706531" y="3459528"/>
                    <a:pt x="1775278" y="3274933"/>
                    <a:pt x="1747779" y="3094387"/>
                  </a:cubicBezTo>
                  <a:close/>
                </a:path>
              </a:pathLst>
            </a:custGeom>
            <a:solidFill>
              <a:srgbClr val="CFD71F"/>
            </a:solidFill>
            <a:ln w="8088" cap="flat">
              <a:noFill/>
              <a:prstDash val="solid"/>
              <a:miter/>
            </a:ln>
          </p:spPr>
          <p:txBody>
            <a:bodyPr rtlCol="0" anchor="ctr"/>
            <a:lstStyle/>
            <a:p>
              <a:endParaRPr lang="en-US" dirty="0"/>
            </a:p>
          </p:txBody>
        </p:sp>
      </p:grpSp>
      <p:sp>
        <p:nvSpPr>
          <p:cNvPr id="32" name="TextBox 31">
            <a:extLst>
              <a:ext uri="{FF2B5EF4-FFF2-40B4-BE49-F238E27FC236}">
                <a16:creationId xmlns:a16="http://schemas.microsoft.com/office/drawing/2014/main" id="{5088D50D-DF5D-9AB1-0C3C-4612F867548C}"/>
              </a:ext>
            </a:extLst>
          </p:cNvPr>
          <p:cNvSpPr txBox="1"/>
          <p:nvPr/>
        </p:nvSpPr>
        <p:spPr>
          <a:xfrm>
            <a:off x="3240000" y="2628000"/>
            <a:ext cx="5807242" cy="584775"/>
          </a:xfrm>
          <a:prstGeom prst="rect">
            <a:avLst/>
          </a:prstGeom>
          <a:noFill/>
        </p:spPr>
        <p:txBody>
          <a:bodyPr wrap="square" rtlCol="0">
            <a:spAutoFit/>
          </a:bodyPr>
          <a:lstStyle/>
          <a:p>
            <a:r>
              <a:rPr lang="en-US" sz="3200" b="1" dirty="0">
                <a:solidFill>
                  <a:schemeClr val="bg1"/>
                </a:solidFill>
                <a:latin typeface="Arial Black" panose="020B0604020202020204" pitchFamily="34" charset="0"/>
                <a:cs typeface="Arial Black" panose="020B0604020202020204" pitchFamily="34" charset="0"/>
              </a:rPr>
              <a:t>Deposit Return Scheme</a:t>
            </a:r>
          </a:p>
        </p:txBody>
      </p:sp>
      <p:sp>
        <p:nvSpPr>
          <p:cNvPr id="33" name="TextBox 32">
            <a:extLst>
              <a:ext uri="{FF2B5EF4-FFF2-40B4-BE49-F238E27FC236}">
                <a16:creationId xmlns:a16="http://schemas.microsoft.com/office/drawing/2014/main" id="{4ECEB541-8370-3535-D9D1-8E481D56FA85}"/>
              </a:ext>
            </a:extLst>
          </p:cNvPr>
          <p:cNvSpPr txBox="1"/>
          <p:nvPr/>
        </p:nvSpPr>
        <p:spPr>
          <a:xfrm>
            <a:off x="-1" y="3427735"/>
            <a:ext cx="12187169"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Registration Workshops</a:t>
            </a:r>
          </a:p>
        </p:txBody>
      </p:sp>
      <p:pic>
        <p:nvPicPr>
          <p:cNvPr id="11" name="Picture 10">
            <a:extLst>
              <a:ext uri="{FF2B5EF4-FFF2-40B4-BE49-F238E27FC236}">
                <a16:creationId xmlns:a16="http://schemas.microsoft.com/office/drawing/2014/main" id="{E4B3B7D4-15B0-2C43-8A91-431DF4B1AF6A}"/>
              </a:ext>
            </a:extLst>
          </p:cNvPr>
          <p:cNvPicPr>
            <a:picLocks noChangeAspect="1"/>
          </p:cNvPicPr>
          <p:nvPr/>
        </p:nvPicPr>
        <p:blipFill>
          <a:blip r:embed="rId2"/>
          <a:stretch>
            <a:fillRect/>
          </a:stretch>
        </p:blipFill>
        <p:spPr>
          <a:xfrm>
            <a:off x="5490698" y="4705821"/>
            <a:ext cx="1162478" cy="1455074"/>
          </a:xfrm>
          <a:prstGeom prst="rect">
            <a:avLst/>
          </a:prstGeom>
        </p:spPr>
      </p:pic>
    </p:spTree>
    <p:extLst>
      <p:ext uri="{BB962C8B-B14F-4D97-AF65-F5344CB8AC3E}">
        <p14:creationId xmlns:p14="http://schemas.microsoft.com/office/powerpoint/2010/main" val="343020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A8176CEF-203F-6ECE-DAEC-1DBCE4371375}"/>
              </a:ext>
            </a:extLst>
          </p:cNvPr>
          <p:cNvSpPr txBox="1"/>
          <p:nvPr/>
        </p:nvSpPr>
        <p:spPr>
          <a:xfrm>
            <a:off x="465221"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The role of Circularity Scotland</a:t>
            </a:r>
          </a:p>
        </p:txBody>
      </p:sp>
      <p:sp>
        <p:nvSpPr>
          <p:cNvPr id="3" name="Title 1">
            <a:extLst>
              <a:ext uri="{FF2B5EF4-FFF2-40B4-BE49-F238E27FC236}">
                <a16:creationId xmlns:a16="http://schemas.microsoft.com/office/drawing/2014/main" id="{F29D2D98-B43D-A3FB-8C44-835FEAD3C207}"/>
              </a:ext>
            </a:extLst>
          </p:cNvPr>
          <p:cNvSpPr txBox="1">
            <a:spLocks/>
          </p:cNvSpPr>
          <p:nvPr/>
        </p:nvSpPr>
        <p:spPr>
          <a:xfrm>
            <a:off x="482043" y="969785"/>
            <a:ext cx="9574287" cy="8378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rgbClr val="660269"/>
                </a:solidFill>
                <a:latin typeface="+mn-lt"/>
                <a:cs typeface="Quire Sans" panose="020B0502040400020003" pitchFamily="34" charset="0"/>
              </a:rPr>
              <a:t>Scheme Administrator</a:t>
            </a:r>
          </a:p>
        </p:txBody>
      </p:sp>
      <p:sp>
        <p:nvSpPr>
          <p:cNvPr id="4" name="Title 1">
            <a:extLst>
              <a:ext uri="{FF2B5EF4-FFF2-40B4-BE49-F238E27FC236}">
                <a16:creationId xmlns:a16="http://schemas.microsoft.com/office/drawing/2014/main" id="{9091539A-163B-48F7-CB49-0CA7FA8EF454}"/>
              </a:ext>
            </a:extLst>
          </p:cNvPr>
          <p:cNvSpPr txBox="1">
            <a:spLocks/>
          </p:cNvSpPr>
          <p:nvPr/>
        </p:nvSpPr>
        <p:spPr>
          <a:xfrm>
            <a:off x="1384006" y="1648539"/>
            <a:ext cx="8318134" cy="29721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600" b="1" dirty="0">
                <a:solidFill>
                  <a:srgbClr val="660269"/>
                </a:solidFill>
                <a:latin typeface="+mn-lt"/>
                <a:cs typeface="Quire Sans" panose="020B0502040400020003" pitchFamily="34" charset="0"/>
              </a:rPr>
              <a:t>Primary Role: </a:t>
            </a:r>
            <a:r>
              <a:rPr lang="en-GB" sz="2600" dirty="0">
                <a:latin typeface="+mn-lt"/>
                <a:cs typeface="Quire Sans" panose="020B0502040400020003" pitchFamily="34" charset="0"/>
              </a:rPr>
              <a:t>to take on producer responsibilities for: </a:t>
            </a:r>
          </a:p>
          <a:p>
            <a:pPr algn="l"/>
            <a:r>
              <a:rPr lang="en-GB" sz="800" dirty="0">
                <a:latin typeface="+mn-lt"/>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collection of materials</a:t>
            </a:r>
          </a:p>
          <a:p>
            <a:pPr marL="381019" indent="-381019" algn="l">
              <a:buClr>
                <a:srgbClr val="660269"/>
              </a:buClr>
              <a:buFont typeface="Wingdings" pitchFamily="2" charset="2"/>
              <a:buChar char="ü"/>
            </a:pPr>
            <a:r>
              <a:rPr lang="en-GB" sz="2600" dirty="0">
                <a:latin typeface="+mn-lt"/>
                <a:cs typeface="Quire Sans" panose="020B0502040400020003" pitchFamily="34" charset="0"/>
              </a:rPr>
              <a:t>recycling of collected materials</a:t>
            </a:r>
          </a:p>
          <a:p>
            <a:pPr marL="381019" indent="-381019" algn="l">
              <a:buClr>
                <a:srgbClr val="660269"/>
              </a:buClr>
              <a:buFont typeface="Wingdings" pitchFamily="2" charset="2"/>
              <a:buChar char="ü"/>
            </a:pPr>
            <a:r>
              <a:rPr lang="en-GB" sz="2600" dirty="0">
                <a:latin typeface="+mn-lt"/>
                <a:cs typeface="Quire Sans" panose="020B0502040400020003" pitchFamily="34" charset="0"/>
              </a:rPr>
              <a:t>payment of fees</a:t>
            </a:r>
          </a:p>
          <a:p>
            <a:pPr marL="381019" indent="-381019" algn="l">
              <a:buClr>
                <a:srgbClr val="660269"/>
              </a:buClr>
              <a:buFont typeface="Wingdings" pitchFamily="2" charset="2"/>
              <a:buChar char="ü"/>
            </a:pPr>
            <a:r>
              <a:rPr lang="en-GB" sz="2600" dirty="0">
                <a:latin typeface="+mn-lt"/>
                <a:cs typeface="Quire Sans" panose="020B0502040400020003" pitchFamily="34" charset="0"/>
              </a:rPr>
              <a:t>achieving the required performance levels</a:t>
            </a:r>
          </a:p>
          <a:p>
            <a:pPr marL="381019" indent="-381019" algn="l">
              <a:buClr>
                <a:srgbClr val="660269"/>
              </a:buClr>
              <a:buFont typeface="Wingdings" pitchFamily="2" charset="2"/>
              <a:buChar char="ü"/>
            </a:pPr>
            <a:r>
              <a:rPr lang="en-GB" sz="2600" dirty="0">
                <a:latin typeface="+mn-lt"/>
                <a:cs typeface="Quire Sans" panose="020B0502040400020003" pitchFamily="34" charset="0"/>
              </a:rPr>
              <a:t>meeting ScotGov targets</a:t>
            </a:r>
          </a:p>
          <a:p>
            <a:pPr algn="l">
              <a:buClr>
                <a:srgbClr val="D8DF4B"/>
              </a:buClr>
            </a:pPr>
            <a:endParaRPr lang="en-GB" sz="1000" dirty="0">
              <a:latin typeface="+mn-lt"/>
              <a:cs typeface="Quire Sans" panose="020B0502040400020003" pitchFamily="34" charset="0"/>
            </a:endParaRPr>
          </a:p>
          <a:p>
            <a:pPr algn="l">
              <a:buClr>
                <a:srgbClr val="D8DF4B"/>
              </a:buClr>
            </a:pPr>
            <a:endParaRPr lang="en-GB" sz="1000" dirty="0">
              <a:latin typeface="+mn-lt"/>
              <a:cs typeface="Quire Sans" panose="020B0502040400020003" pitchFamily="34" charset="0"/>
            </a:endParaRPr>
          </a:p>
          <a:p>
            <a:pPr algn="l">
              <a:buClr>
                <a:srgbClr val="D8DF4B"/>
              </a:buClr>
            </a:pPr>
            <a:r>
              <a:rPr lang="en-GB" sz="2600" b="1" dirty="0">
                <a:solidFill>
                  <a:srgbClr val="660269"/>
                </a:solidFill>
                <a:latin typeface="+mn-lt"/>
                <a:cs typeface="Quire Sans" panose="020B0502040400020003" pitchFamily="34" charset="0"/>
              </a:rPr>
              <a:t>Secondary Role: </a:t>
            </a:r>
            <a:r>
              <a:rPr lang="en-GB" sz="2600" dirty="0">
                <a:latin typeface="+mn-lt"/>
                <a:cs typeface="Quire Sans" panose="020B0502040400020003" pitchFamily="34" charset="0"/>
              </a:rPr>
              <a:t>to act as co-ordination point:</a:t>
            </a:r>
          </a:p>
          <a:p>
            <a:pPr algn="l">
              <a:buClr>
                <a:srgbClr val="D8DF4B"/>
              </a:buClr>
            </a:pPr>
            <a:r>
              <a:rPr lang="en-GB" sz="800" dirty="0">
                <a:latin typeface="+mn-lt"/>
                <a:cs typeface="Quire Sans" panose="020B0502040400020003" pitchFamily="34" charset="0"/>
              </a:rPr>
              <a:t>  </a:t>
            </a:r>
          </a:p>
          <a:p>
            <a:pPr marL="457200" indent="-457200" algn="l">
              <a:buClr>
                <a:srgbClr val="660269"/>
              </a:buClr>
              <a:buFont typeface="Wingdings" pitchFamily="2" charset="2"/>
              <a:buChar char="ü"/>
            </a:pPr>
            <a:r>
              <a:rPr lang="en-GB" sz="2600" dirty="0">
                <a:latin typeface="+mn-lt"/>
                <a:cs typeface="Quire Sans" panose="020B0502040400020003" pitchFamily="34" charset="0"/>
              </a:rPr>
              <a:t>through Go Live</a:t>
            </a:r>
          </a:p>
          <a:p>
            <a:pPr marL="457200" indent="-457200" algn="l">
              <a:buClr>
                <a:srgbClr val="660269"/>
              </a:buClr>
              <a:buFont typeface="Wingdings" pitchFamily="2" charset="2"/>
              <a:buChar char="ü"/>
            </a:pPr>
            <a:r>
              <a:rPr lang="en-GB" sz="2600" dirty="0">
                <a:latin typeface="+mn-lt"/>
                <a:cs typeface="Quire Sans" panose="020B0502040400020003" pitchFamily="34" charset="0"/>
              </a:rPr>
              <a:t>the effective running of the scheme</a:t>
            </a:r>
          </a:p>
        </p:txBody>
      </p:sp>
    </p:spTree>
    <p:extLst>
      <p:ext uri="{BB962C8B-B14F-4D97-AF65-F5344CB8AC3E}">
        <p14:creationId xmlns:p14="http://schemas.microsoft.com/office/powerpoint/2010/main" val="1791852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18A875-9699-4480-46B4-016E6FB4217A}"/>
              </a:ext>
            </a:extLst>
          </p:cNvPr>
          <p:cNvSpPr txBox="1">
            <a:spLocks/>
          </p:cNvSpPr>
          <p:nvPr/>
        </p:nvSpPr>
        <p:spPr>
          <a:xfrm>
            <a:off x="723343" y="1755417"/>
            <a:ext cx="10192111" cy="29721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81019" indent="-381019" algn="l">
              <a:lnSpc>
                <a:spcPct val="150000"/>
              </a:lnSpc>
              <a:buClr>
                <a:srgbClr val="660269"/>
              </a:buClr>
              <a:buFont typeface="Wingdings" pitchFamily="2" charset="2"/>
              <a:buChar char="ü"/>
            </a:pPr>
            <a:r>
              <a:rPr lang="en-US" sz="2600" dirty="0">
                <a:latin typeface="+mn-lt"/>
              </a:rPr>
              <a:t>Define the overall operating model, rules and standards</a:t>
            </a:r>
          </a:p>
          <a:p>
            <a:pPr marL="381019" indent="-381019" algn="l">
              <a:lnSpc>
                <a:spcPct val="150000"/>
              </a:lnSpc>
              <a:buClr>
                <a:srgbClr val="660269"/>
              </a:buClr>
              <a:buFont typeface="Wingdings" pitchFamily="2" charset="2"/>
              <a:buChar char="ü"/>
            </a:pPr>
            <a:r>
              <a:rPr lang="en-US" sz="2600" dirty="0">
                <a:latin typeface="+mn-lt"/>
              </a:rPr>
              <a:t>Submit your registration to SEPA on your behalf</a:t>
            </a:r>
          </a:p>
          <a:p>
            <a:pPr marL="381019" indent="-381019" algn="l">
              <a:lnSpc>
                <a:spcPct val="150000"/>
              </a:lnSpc>
              <a:buClr>
                <a:srgbClr val="660269"/>
              </a:buClr>
              <a:buFont typeface="Wingdings" pitchFamily="2" charset="2"/>
              <a:buChar char="ü"/>
            </a:pPr>
            <a:r>
              <a:rPr lang="en-US" sz="2600" dirty="0">
                <a:latin typeface="+mn-lt"/>
              </a:rPr>
              <a:t>Manage payments from producers and to return point operators</a:t>
            </a:r>
          </a:p>
          <a:p>
            <a:pPr marL="381019" indent="-381019" algn="l">
              <a:lnSpc>
                <a:spcPct val="150000"/>
              </a:lnSpc>
              <a:buClr>
                <a:srgbClr val="660269"/>
              </a:buClr>
              <a:buFont typeface="Wingdings" pitchFamily="2" charset="2"/>
              <a:buChar char="ü"/>
            </a:pPr>
            <a:r>
              <a:rPr lang="en-US" sz="2600" dirty="0">
                <a:latin typeface="+mn-lt"/>
              </a:rPr>
              <a:t>Track the issued and returned containers across the scheme</a:t>
            </a:r>
          </a:p>
          <a:p>
            <a:pPr marL="381019" indent="-381019" algn="l">
              <a:lnSpc>
                <a:spcPct val="150000"/>
              </a:lnSpc>
              <a:buClr>
                <a:srgbClr val="660269"/>
              </a:buClr>
              <a:buFont typeface="Wingdings" pitchFamily="2" charset="2"/>
              <a:buChar char="ü"/>
            </a:pPr>
            <a:r>
              <a:rPr lang="en-US" sz="2600" dirty="0">
                <a:latin typeface="+mn-lt"/>
              </a:rPr>
              <a:t>Collect returned containers from return points across Scotland</a:t>
            </a:r>
          </a:p>
          <a:p>
            <a:pPr marL="381019" indent="-381019" algn="l">
              <a:lnSpc>
                <a:spcPct val="150000"/>
              </a:lnSpc>
              <a:buClr>
                <a:srgbClr val="660269"/>
              </a:buClr>
              <a:buFont typeface="Wingdings" pitchFamily="2" charset="2"/>
              <a:buChar char="ü"/>
            </a:pPr>
            <a:r>
              <a:rPr lang="en-US" sz="2600" dirty="0">
                <a:latin typeface="+mn-lt"/>
              </a:rPr>
              <a:t>Process and sell the returned material</a:t>
            </a:r>
          </a:p>
          <a:p>
            <a:pPr marL="381019" indent="-381019" algn="l">
              <a:lnSpc>
                <a:spcPct val="150000"/>
              </a:lnSpc>
              <a:buClr>
                <a:srgbClr val="660269"/>
              </a:buClr>
              <a:buFont typeface="Wingdings" pitchFamily="2" charset="2"/>
              <a:buChar char="ü"/>
            </a:pPr>
            <a:r>
              <a:rPr lang="en-US" sz="2600" dirty="0">
                <a:latin typeface="+mn-lt"/>
              </a:rPr>
              <a:t>Market and communicate the scheme</a:t>
            </a:r>
          </a:p>
          <a:p>
            <a:pPr algn="l"/>
            <a:endParaRPr lang="en-GB" sz="2667" dirty="0">
              <a:latin typeface="Quire Sans" panose="020B0502040400020003" pitchFamily="34" charset="0"/>
              <a:cs typeface="Quire Sans" panose="020B0502040400020003" pitchFamily="34" charset="0"/>
            </a:endParaRP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7"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A8176CEF-203F-6ECE-DAEC-1DBCE4371375}"/>
              </a:ext>
            </a:extLst>
          </p:cNvPr>
          <p:cNvSpPr txBox="1"/>
          <p:nvPr/>
        </p:nvSpPr>
        <p:spPr>
          <a:xfrm>
            <a:off x="465221"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The role of Circularity Scotland</a:t>
            </a:r>
          </a:p>
        </p:txBody>
      </p:sp>
      <p:sp>
        <p:nvSpPr>
          <p:cNvPr id="3" name="Title 1">
            <a:extLst>
              <a:ext uri="{FF2B5EF4-FFF2-40B4-BE49-F238E27FC236}">
                <a16:creationId xmlns:a16="http://schemas.microsoft.com/office/drawing/2014/main" id="{F29D2D98-B43D-A3FB-8C44-835FEAD3C207}"/>
              </a:ext>
            </a:extLst>
          </p:cNvPr>
          <p:cNvSpPr txBox="1">
            <a:spLocks/>
          </p:cNvSpPr>
          <p:nvPr/>
        </p:nvSpPr>
        <p:spPr>
          <a:xfrm>
            <a:off x="482043" y="1197163"/>
            <a:ext cx="9574287" cy="8378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rgbClr val="660269"/>
                </a:solidFill>
                <a:latin typeface="+mn-lt"/>
                <a:cs typeface="Quire Sans" panose="020B0502040400020003" pitchFamily="34" charset="0"/>
              </a:rPr>
              <a:t>What we will do</a:t>
            </a:r>
          </a:p>
        </p:txBody>
      </p:sp>
    </p:spTree>
    <p:extLst>
      <p:ext uri="{BB962C8B-B14F-4D97-AF65-F5344CB8AC3E}">
        <p14:creationId xmlns:p14="http://schemas.microsoft.com/office/powerpoint/2010/main" val="362088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219074" cy="1569660"/>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Scheme Overview</a:t>
            </a:r>
          </a:p>
        </p:txBody>
      </p:sp>
      <p:pic>
        <p:nvPicPr>
          <p:cNvPr id="7" name="Picture 6">
            <a:extLst>
              <a:ext uri="{FF2B5EF4-FFF2-40B4-BE49-F238E27FC236}">
                <a16:creationId xmlns:a16="http://schemas.microsoft.com/office/drawing/2014/main" id="{E2209A63-B6B6-FD44-89F9-667532CF3EE8}"/>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239152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465221"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Current Collections Profile</a:t>
            </a:r>
          </a:p>
        </p:txBody>
      </p:sp>
      <p:grpSp>
        <p:nvGrpSpPr>
          <p:cNvPr id="4" name="Graphic 8">
            <a:extLst>
              <a:ext uri="{FF2B5EF4-FFF2-40B4-BE49-F238E27FC236}">
                <a16:creationId xmlns:a16="http://schemas.microsoft.com/office/drawing/2014/main" id="{931A349B-8F48-5280-BC39-A89D4F017350}"/>
              </a:ext>
            </a:extLst>
          </p:cNvPr>
          <p:cNvGrpSpPr/>
          <p:nvPr/>
        </p:nvGrpSpPr>
        <p:grpSpPr>
          <a:xfrm>
            <a:off x="8101262" y="6063916"/>
            <a:ext cx="4090737" cy="794084"/>
            <a:chOff x="7039897" y="5256503"/>
            <a:chExt cx="5150834" cy="1604037"/>
          </a:xfrm>
        </p:grpSpPr>
        <p:sp>
          <p:nvSpPr>
            <p:cNvPr id="6" name="Freeform 5">
              <a:extLst>
                <a:ext uri="{FF2B5EF4-FFF2-40B4-BE49-F238E27FC236}">
                  <a16:creationId xmlns:a16="http://schemas.microsoft.com/office/drawing/2014/main" id="{2C5B30BA-BAB7-23C9-6157-502F92712FA7}"/>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6F688EA1-6E4D-0016-AA16-945127B96B2E}"/>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8" name="Text Placeholder 7">
            <a:extLst>
              <a:ext uri="{FF2B5EF4-FFF2-40B4-BE49-F238E27FC236}">
                <a16:creationId xmlns:a16="http://schemas.microsoft.com/office/drawing/2014/main" id="{C2AEC11F-A7F3-2512-C1FB-9B2E2A68C182}"/>
              </a:ext>
            </a:extLst>
          </p:cNvPr>
          <p:cNvSpPr txBox="1">
            <a:spLocks/>
          </p:cNvSpPr>
          <p:nvPr/>
        </p:nvSpPr>
        <p:spPr>
          <a:xfrm>
            <a:off x="8101262" y="1195764"/>
            <a:ext cx="3609475" cy="3812650"/>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base">
              <a:lnSpc>
                <a:spcPct val="150000"/>
              </a:lnSpc>
              <a:buClr>
                <a:srgbClr val="660269"/>
              </a:buClr>
              <a:buSzPct val="150000"/>
              <a:buFont typeface="Arial" panose="020B0604020202020204" pitchFamily="34" charset="0"/>
              <a:buChar char="•"/>
            </a:pPr>
            <a:r>
              <a:rPr lang="en-US" sz="2133" dirty="0">
                <a:solidFill>
                  <a:srgbClr val="000000"/>
                </a:solidFill>
              </a:rPr>
              <a:t>​</a:t>
            </a:r>
            <a:r>
              <a:rPr lang="en-US" sz="2400" dirty="0">
                <a:solidFill>
                  <a:srgbClr val="000000"/>
                </a:solidFill>
              </a:rPr>
              <a:t>Volume for collection = </a:t>
            </a:r>
            <a:r>
              <a:rPr lang="en-US" sz="2400" b="1" dirty="0">
                <a:solidFill>
                  <a:srgbClr val="660269"/>
                </a:solidFill>
                <a:cs typeface="Quire Sans" panose="020B0502040400020003" pitchFamily="34" charset="0"/>
              </a:rPr>
              <a:t>approx. 3bn</a:t>
            </a:r>
            <a:r>
              <a:rPr lang="en-US" sz="2400" dirty="0">
                <a:solidFill>
                  <a:srgbClr val="660269"/>
                </a:solidFill>
              </a:rPr>
              <a:t> </a:t>
            </a:r>
            <a:r>
              <a:rPr lang="en-US" sz="2400" dirty="0">
                <a:solidFill>
                  <a:srgbClr val="000000"/>
                </a:solidFill>
              </a:rPr>
              <a:t>scheme articles per annum  (PET/Alu/Glass)</a:t>
            </a:r>
          </a:p>
          <a:p>
            <a:pPr marL="171450" indent="-171450" fontAlgn="base">
              <a:lnSpc>
                <a:spcPct val="150000"/>
              </a:lnSpc>
              <a:buClr>
                <a:srgbClr val="660269"/>
              </a:buClr>
              <a:buSzPct val="150000"/>
              <a:buFont typeface="Arial" panose="020B0604020202020204" pitchFamily="34" charset="0"/>
              <a:buChar char="•"/>
            </a:pPr>
            <a:endParaRPr lang="en-US" sz="800" dirty="0">
              <a:solidFill>
                <a:srgbClr val="000000"/>
              </a:solidFill>
            </a:endParaRPr>
          </a:p>
          <a:p>
            <a:pPr marL="342900" indent="-342900" fontAlgn="base">
              <a:lnSpc>
                <a:spcPct val="150000"/>
              </a:lnSpc>
              <a:buClr>
                <a:srgbClr val="660269"/>
              </a:buClr>
              <a:buSzPct val="150000"/>
              <a:buFont typeface="Arial" panose="020B0604020202020204" pitchFamily="34" charset="0"/>
              <a:buChar char="•"/>
            </a:pPr>
            <a:r>
              <a:rPr lang="en-US" sz="2400" dirty="0">
                <a:solidFill>
                  <a:srgbClr val="000000"/>
                </a:solidFill>
              </a:rPr>
              <a:t>Assuming </a:t>
            </a:r>
            <a:r>
              <a:rPr lang="en-US" sz="2400" b="1" dirty="0">
                <a:solidFill>
                  <a:srgbClr val="660269"/>
                </a:solidFill>
              </a:rPr>
              <a:t>80% </a:t>
            </a:r>
            <a:r>
              <a:rPr lang="en-US" sz="2400" dirty="0">
                <a:solidFill>
                  <a:srgbClr val="000000"/>
                </a:solidFill>
              </a:rPr>
              <a:t>capture rate in year 1 </a:t>
            </a:r>
          </a:p>
          <a:p>
            <a:pPr fontAlgn="base">
              <a:lnSpc>
                <a:spcPct val="150000"/>
              </a:lnSpc>
              <a:buClr>
                <a:srgbClr val="660269"/>
              </a:buClr>
              <a:buSzPct val="150000"/>
            </a:pPr>
            <a:endParaRPr lang="en-US" sz="800" dirty="0">
              <a:solidFill>
                <a:srgbClr val="000000"/>
              </a:solidFill>
            </a:endParaRPr>
          </a:p>
          <a:p>
            <a:pPr marL="342900" indent="-342900" fontAlgn="base">
              <a:lnSpc>
                <a:spcPct val="150000"/>
              </a:lnSpc>
              <a:buClr>
                <a:srgbClr val="660269"/>
              </a:buClr>
              <a:buSzPct val="150000"/>
              <a:buFont typeface="Arial" panose="020B0604020202020204" pitchFamily="34" charset="0"/>
              <a:buChar char="•"/>
            </a:pPr>
            <a:r>
              <a:rPr lang="en-US" sz="2400" dirty="0">
                <a:solidFill>
                  <a:srgbClr val="000000"/>
                </a:solidFill>
              </a:rPr>
              <a:t>Scheme Target is </a:t>
            </a:r>
            <a:r>
              <a:rPr lang="en-US" sz="2400" b="1" dirty="0">
                <a:solidFill>
                  <a:srgbClr val="934D96"/>
                </a:solidFill>
                <a:cs typeface="Quire Sans" panose="020B0502040400020003" pitchFamily="34" charset="0"/>
              </a:rPr>
              <a:t>90% </a:t>
            </a:r>
            <a:r>
              <a:rPr lang="en-US" sz="2400" dirty="0">
                <a:solidFill>
                  <a:srgbClr val="000000"/>
                </a:solidFill>
              </a:rPr>
              <a:t>capture rate</a:t>
            </a:r>
          </a:p>
          <a:p>
            <a:endParaRPr lang="en-GB" sz="800" dirty="0"/>
          </a:p>
        </p:txBody>
      </p:sp>
      <p:graphicFrame>
        <p:nvGraphicFramePr>
          <p:cNvPr id="9" name="Table 8">
            <a:extLst>
              <a:ext uri="{FF2B5EF4-FFF2-40B4-BE49-F238E27FC236}">
                <a16:creationId xmlns:a16="http://schemas.microsoft.com/office/drawing/2014/main" id="{71C3B7EF-B392-CAAC-4438-EC44922F78A7}"/>
              </a:ext>
            </a:extLst>
          </p:cNvPr>
          <p:cNvGraphicFramePr>
            <a:graphicFrameLocks noGrp="1"/>
          </p:cNvGraphicFramePr>
          <p:nvPr>
            <p:extLst>
              <p:ext uri="{D42A27DB-BD31-4B8C-83A1-F6EECF244321}">
                <p14:modId xmlns:p14="http://schemas.microsoft.com/office/powerpoint/2010/main" val="77176776"/>
              </p:ext>
            </p:extLst>
          </p:nvPr>
        </p:nvGraphicFramePr>
        <p:xfrm>
          <a:off x="609600" y="1479845"/>
          <a:ext cx="7114673" cy="4489797"/>
        </p:xfrm>
        <a:graphic>
          <a:graphicData uri="http://schemas.openxmlformats.org/drawingml/2006/table">
            <a:tbl>
              <a:tblPr/>
              <a:tblGrid>
                <a:gridCol w="5039560">
                  <a:extLst>
                    <a:ext uri="{9D8B030D-6E8A-4147-A177-3AD203B41FA5}">
                      <a16:colId xmlns:a16="http://schemas.microsoft.com/office/drawing/2014/main" val="3605900395"/>
                    </a:ext>
                  </a:extLst>
                </a:gridCol>
                <a:gridCol w="2075113">
                  <a:extLst>
                    <a:ext uri="{9D8B030D-6E8A-4147-A177-3AD203B41FA5}">
                      <a16:colId xmlns:a16="http://schemas.microsoft.com/office/drawing/2014/main" val="3052782630"/>
                    </a:ext>
                  </a:extLst>
                </a:gridCol>
              </a:tblGrid>
              <a:tr h="499377">
                <a:tc>
                  <a:txBody>
                    <a:bodyPr/>
                    <a:lstStyle/>
                    <a:p>
                      <a:pPr algn="just" rtl="0" fontAlgn="base"/>
                      <a:r>
                        <a:rPr lang="en-US" sz="2400" b="1" i="0" dirty="0">
                          <a:solidFill>
                            <a:schemeClr val="bg1"/>
                          </a:solidFill>
                          <a:effectLst/>
                          <a:latin typeface="Quire Sans" panose="020B0502040400020003" pitchFamily="34" charset="0"/>
                          <a:cs typeface="Quire Sans" panose="020B0502040400020003" pitchFamily="34" charset="0"/>
                        </a:rPr>
                        <a:t>Item - </a:t>
                      </a:r>
                      <a:r>
                        <a:rPr lang="en-US" sz="2400" b="1" i="0" u="none" strike="noStrike" dirty="0">
                          <a:solidFill>
                            <a:schemeClr val="bg1"/>
                          </a:solidFill>
                          <a:effectLst/>
                          <a:latin typeface="Quire Sans" panose="020B0502040400020003" pitchFamily="34" charset="0"/>
                          <a:cs typeface="Quire Sans" panose="020B0502040400020003" pitchFamily="34" charset="0"/>
                        </a:rPr>
                        <a:t>No. Of Producers/RPO Type</a:t>
                      </a:r>
                      <a:r>
                        <a:rPr lang="en-US" sz="2400" b="0" i="0" dirty="0">
                          <a:solidFill>
                            <a:schemeClr val="bg1"/>
                          </a:solidFill>
                          <a:effectLst/>
                          <a:latin typeface="Quire Sans" panose="020B0502040400020003" pitchFamily="34" charset="0"/>
                          <a:cs typeface="Quire Sans" panose="020B0502040400020003" pitchFamily="34" charset="0"/>
                        </a:rPr>
                        <a:t> </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60269"/>
                    </a:solidFill>
                  </a:tcPr>
                </a:tc>
                <a:tc>
                  <a:txBody>
                    <a:bodyPr/>
                    <a:lstStyle/>
                    <a:p>
                      <a:pPr algn="just" rtl="0" fontAlgn="base"/>
                      <a:r>
                        <a:rPr lang="en-GB" sz="2400" b="1" i="0" dirty="0">
                          <a:solidFill>
                            <a:schemeClr val="bg1"/>
                          </a:solidFill>
                          <a:effectLst/>
                          <a:latin typeface="Quire Sans" panose="020B0502040400020003" pitchFamily="34" charset="0"/>
                          <a:cs typeface="Quire Sans" panose="020B0502040400020003" pitchFamily="34" charset="0"/>
                        </a:rPr>
                        <a:t>Units</a:t>
                      </a:r>
                      <a:r>
                        <a:rPr lang="en-GB" sz="2400" b="0" i="0" dirty="0">
                          <a:solidFill>
                            <a:schemeClr val="bg1"/>
                          </a:solidFill>
                          <a:effectLst/>
                          <a:latin typeface="Quire Sans" panose="020B0502040400020003" pitchFamily="34" charset="0"/>
                          <a:cs typeface="Quire Sans" panose="020B0502040400020003" pitchFamily="34" charset="0"/>
                        </a:rPr>
                        <a:t> </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60269"/>
                    </a:solidFill>
                  </a:tcPr>
                </a:tc>
                <a:extLst>
                  <a:ext uri="{0D108BD9-81ED-4DB2-BD59-A6C34878D82A}">
                    <a16:rowId xmlns:a16="http://schemas.microsoft.com/office/drawing/2014/main" val="2918126558"/>
                  </a:ext>
                </a:extLst>
              </a:tr>
              <a:tr h="527910">
                <a:tc>
                  <a:txBody>
                    <a:bodyPr/>
                    <a:lstStyle/>
                    <a:p>
                      <a:pPr algn="just" rtl="0" fontAlgn="base"/>
                      <a:r>
                        <a:rPr lang="en-GB" sz="2400" b="0" i="0" dirty="0">
                          <a:solidFill>
                            <a:srgbClr val="000000"/>
                          </a:solidFill>
                          <a:effectLst/>
                          <a:latin typeface="Quire Sans Light" panose="020B0302040400020003" pitchFamily="34" charset="0"/>
                          <a:cs typeface="Quire Sans" panose="020B0502040400020003" pitchFamily="34" charset="0"/>
                        </a:rPr>
                        <a:t>Producers </a:t>
                      </a:r>
                      <a:endParaRPr lang="en-GB" sz="2400" b="0" i="0" dirty="0">
                        <a:effectLst/>
                        <a:latin typeface="Quire Sans Light" panose="020B03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solidFill>
                            <a:srgbClr val="000000"/>
                          </a:solidFill>
                          <a:effectLst/>
                          <a:latin typeface="Quire Sans" panose="020B0502040400020003" pitchFamily="34" charset="0"/>
                          <a:cs typeface="Quire Sans" panose="020B0502040400020003" pitchFamily="34" charset="0"/>
                        </a:rPr>
                        <a:t>4,500 </a:t>
                      </a:r>
                      <a:endParaRPr lang="en-GB" sz="2400" b="1" i="0" dirty="0">
                        <a:effectLst/>
                        <a:latin typeface="Quire Sans" panose="020B05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904960531"/>
                  </a:ext>
                </a:extLst>
              </a:tr>
              <a:tr h="527910">
                <a:tc>
                  <a:txBody>
                    <a:bodyPr/>
                    <a:lstStyle/>
                    <a:p>
                      <a:pPr algn="just" rtl="0" fontAlgn="base"/>
                      <a:r>
                        <a:rPr lang="en-GB" sz="2400" b="0" i="0" dirty="0">
                          <a:solidFill>
                            <a:srgbClr val="000000"/>
                          </a:solidFill>
                          <a:effectLst/>
                          <a:latin typeface="Quire Sans Light" panose="020B0302040400020003" pitchFamily="34" charset="0"/>
                          <a:cs typeface="Quire Sans" panose="020B0502040400020003" pitchFamily="34" charset="0"/>
                        </a:rPr>
                        <a:t>Number of SKUs/EANs </a:t>
                      </a:r>
                      <a:endParaRPr lang="en-GB" sz="2400" b="0" i="0" dirty="0">
                        <a:effectLst/>
                        <a:latin typeface="Quire Sans Light" panose="020B03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solidFill>
                            <a:srgbClr val="000000"/>
                          </a:solidFill>
                          <a:effectLst/>
                          <a:latin typeface="Quire Sans" panose="020B0502040400020003" pitchFamily="34" charset="0"/>
                          <a:cs typeface="Quire Sans" panose="020B0502040400020003" pitchFamily="34" charset="0"/>
                        </a:rPr>
                        <a:t>30,000 </a:t>
                      </a:r>
                      <a:endParaRPr lang="en-GB" sz="2400" b="1" i="0" dirty="0">
                        <a:effectLst/>
                        <a:latin typeface="Quire Sans" panose="020B05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214579236"/>
                  </a:ext>
                </a:extLst>
              </a:tr>
              <a:tr h="527910">
                <a:tc>
                  <a:txBody>
                    <a:bodyPr/>
                    <a:lstStyle/>
                    <a:p>
                      <a:pPr algn="just" rtl="0" fontAlgn="base"/>
                      <a:r>
                        <a:rPr lang="en-US" sz="2400" b="0" i="0" dirty="0">
                          <a:solidFill>
                            <a:srgbClr val="000000"/>
                          </a:solidFill>
                          <a:effectLst/>
                          <a:latin typeface="Quire Sans Light" panose="020B0302040400020003" pitchFamily="34" charset="0"/>
                          <a:cs typeface="Quire Sans" panose="020B0502040400020003" pitchFamily="34" charset="0"/>
                        </a:rPr>
                        <a:t>Number of Total Return Points </a:t>
                      </a:r>
                      <a:endParaRPr lang="en-US" sz="2400" b="0" i="0" dirty="0">
                        <a:effectLst/>
                        <a:latin typeface="Quire Sans Light" panose="020B03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solidFill>
                            <a:srgbClr val="000000"/>
                          </a:solidFill>
                          <a:effectLst/>
                          <a:latin typeface="Quire Sans" panose="020B0502040400020003" pitchFamily="34" charset="0"/>
                          <a:cs typeface="Quire Sans" panose="020B0502040400020003" pitchFamily="34" charset="0"/>
                        </a:rPr>
                        <a:t>28,715</a:t>
                      </a:r>
                      <a:endParaRPr lang="en-GB" sz="2400" b="1" i="0" dirty="0">
                        <a:effectLst/>
                        <a:latin typeface="Quire Sans" panose="020B05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3619713"/>
                  </a:ext>
                </a:extLst>
              </a:tr>
              <a:tr h="527910">
                <a:tc>
                  <a:txBody>
                    <a:bodyPr/>
                    <a:lstStyle/>
                    <a:p>
                      <a:pPr algn="ctr" rtl="0" fontAlgn="base"/>
                      <a:r>
                        <a:rPr lang="en-US" sz="2400" b="0" i="0" dirty="0">
                          <a:effectLst/>
                          <a:latin typeface="Quire Sans Light" panose="020B0302040400020003" pitchFamily="34" charset="0"/>
                          <a:cs typeface="Quire Sans" panose="020B0502040400020003" pitchFamily="34" charset="0"/>
                        </a:rPr>
                        <a:t>Aiming for </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effectLst/>
                          <a:latin typeface="Quire Sans" panose="020B0502040400020003" pitchFamily="34" charset="0"/>
                          <a:cs typeface="Quire Sans" panose="020B0502040400020003" pitchFamily="34" charset="0"/>
                        </a:rPr>
                        <a:t>&lt;20,000</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372728240"/>
                  </a:ext>
                </a:extLst>
              </a:tr>
              <a:tr h="527910">
                <a:tc>
                  <a:txBody>
                    <a:bodyPr/>
                    <a:lstStyle/>
                    <a:p>
                      <a:pPr algn="just" rtl="0" fontAlgn="base"/>
                      <a:r>
                        <a:rPr lang="en-US" sz="2400" b="0" i="0" dirty="0">
                          <a:solidFill>
                            <a:srgbClr val="000000"/>
                          </a:solidFill>
                          <a:effectLst/>
                          <a:latin typeface="Quire Sans Light" panose="020B0302040400020003" pitchFamily="34" charset="0"/>
                          <a:cs typeface="Quire Sans" panose="020B0502040400020003" pitchFamily="34" charset="0"/>
                        </a:rPr>
                        <a:t>Number of Manual Return Points </a:t>
                      </a:r>
                      <a:endParaRPr lang="en-US" sz="2400" b="0" i="0" dirty="0">
                        <a:effectLst/>
                        <a:latin typeface="Quire Sans Light" panose="020B03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solidFill>
                            <a:srgbClr val="000000"/>
                          </a:solidFill>
                          <a:effectLst/>
                          <a:latin typeface="Quire Sans" panose="020B0502040400020003" pitchFamily="34" charset="0"/>
                          <a:cs typeface="Quire Sans" panose="020B0502040400020003" pitchFamily="34" charset="0"/>
                        </a:rPr>
                        <a:t>11,547 </a:t>
                      </a:r>
                      <a:endParaRPr lang="en-GB" sz="2400" b="1" i="0" dirty="0">
                        <a:effectLst/>
                        <a:latin typeface="Quire Sans" panose="020B05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705113840"/>
                  </a:ext>
                </a:extLst>
              </a:tr>
              <a:tr h="527910">
                <a:tc>
                  <a:txBody>
                    <a:bodyPr/>
                    <a:lstStyle/>
                    <a:p>
                      <a:pPr algn="just" rtl="0" fontAlgn="base"/>
                      <a:r>
                        <a:rPr lang="en-US" sz="2400" b="0" i="0" dirty="0">
                          <a:solidFill>
                            <a:srgbClr val="000000"/>
                          </a:solidFill>
                          <a:effectLst/>
                          <a:latin typeface="Quire Sans Light" panose="020B0302040400020003" pitchFamily="34" charset="0"/>
                          <a:cs typeface="Quire Sans" panose="020B0502040400020003" pitchFamily="34" charset="0"/>
                        </a:rPr>
                        <a:t>Number of Automated Return Points </a:t>
                      </a:r>
                      <a:endParaRPr lang="en-US" sz="2400" b="0" i="0" dirty="0">
                        <a:effectLst/>
                        <a:latin typeface="Quire Sans Light" panose="020B03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solidFill>
                            <a:srgbClr val="000000"/>
                          </a:solidFill>
                          <a:effectLst/>
                          <a:latin typeface="Quire Sans" panose="020B0502040400020003" pitchFamily="34" charset="0"/>
                          <a:cs typeface="Quire Sans" panose="020B0502040400020003" pitchFamily="34" charset="0"/>
                        </a:rPr>
                        <a:t>3,709 </a:t>
                      </a:r>
                      <a:endParaRPr lang="en-GB" sz="2400" b="1" i="0" dirty="0">
                        <a:effectLst/>
                        <a:latin typeface="Quire Sans" panose="020B05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4040947258"/>
                  </a:ext>
                </a:extLst>
              </a:tr>
              <a:tr h="527910">
                <a:tc>
                  <a:txBody>
                    <a:bodyPr/>
                    <a:lstStyle/>
                    <a:p>
                      <a:pPr algn="just" rtl="0" fontAlgn="base"/>
                      <a:r>
                        <a:rPr lang="en-US" sz="2400" b="0" i="0" dirty="0">
                          <a:solidFill>
                            <a:srgbClr val="000000"/>
                          </a:solidFill>
                          <a:effectLst/>
                          <a:latin typeface="Quire Sans Light" panose="020B0302040400020003" pitchFamily="34" charset="0"/>
                          <a:cs typeface="Quire Sans" panose="020B0502040400020003" pitchFamily="34" charset="0"/>
                        </a:rPr>
                        <a:t>Number of Closed Loop Return Points </a:t>
                      </a:r>
                      <a:endParaRPr lang="en-US" sz="2400" b="0" i="0" dirty="0">
                        <a:effectLst/>
                        <a:latin typeface="Quire Sans Light" panose="020B03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just" rtl="0" fontAlgn="base"/>
                      <a:r>
                        <a:rPr lang="en-GB" sz="2400" b="1" i="0" dirty="0">
                          <a:solidFill>
                            <a:srgbClr val="000000"/>
                          </a:solidFill>
                          <a:effectLst/>
                          <a:latin typeface="Quire Sans" panose="020B0502040400020003" pitchFamily="34" charset="0"/>
                          <a:cs typeface="Quire Sans" panose="020B0502040400020003" pitchFamily="34" charset="0"/>
                        </a:rPr>
                        <a:t>13,459 </a:t>
                      </a:r>
                      <a:endParaRPr lang="en-GB" sz="2400" b="1" i="0" dirty="0">
                        <a:effectLst/>
                        <a:latin typeface="Quire Sans" panose="020B0502040400020003" pitchFamily="34" charset="0"/>
                        <a:cs typeface="Quire Sans" panose="020B0502040400020003" pitchFamily="34" charset="0"/>
                      </a:endParaRP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993719629"/>
                  </a:ext>
                </a:extLst>
              </a:tr>
            </a:tbl>
          </a:graphicData>
        </a:graphic>
      </p:graphicFrame>
    </p:spTree>
    <p:extLst>
      <p:ext uri="{BB962C8B-B14F-4D97-AF65-F5344CB8AC3E}">
        <p14:creationId xmlns:p14="http://schemas.microsoft.com/office/powerpoint/2010/main" val="47166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465221"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RVM Returns Process</a:t>
            </a:r>
          </a:p>
        </p:txBody>
      </p:sp>
      <p:grpSp>
        <p:nvGrpSpPr>
          <p:cNvPr id="4" name="Graphic 8">
            <a:extLst>
              <a:ext uri="{FF2B5EF4-FFF2-40B4-BE49-F238E27FC236}">
                <a16:creationId xmlns:a16="http://schemas.microsoft.com/office/drawing/2014/main" id="{931A349B-8F48-5280-BC39-A89D4F017350}"/>
              </a:ext>
            </a:extLst>
          </p:cNvPr>
          <p:cNvGrpSpPr/>
          <p:nvPr/>
        </p:nvGrpSpPr>
        <p:grpSpPr>
          <a:xfrm>
            <a:off x="8101262" y="6063916"/>
            <a:ext cx="4090737" cy="794084"/>
            <a:chOff x="7039897" y="5256503"/>
            <a:chExt cx="5150834" cy="1604037"/>
          </a:xfrm>
        </p:grpSpPr>
        <p:sp>
          <p:nvSpPr>
            <p:cNvPr id="6" name="Freeform 5">
              <a:extLst>
                <a:ext uri="{FF2B5EF4-FFF2-40B4-BE49-F238E27FC236}">
                  <a16:creationId xmlns:a16="http://schemas.microsoft.com/office/drawing/2014/main" id="{2C5B30BA-BAB7-23C9-6157-502F92712FA7}"/>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6F688EA1-6E4D-0016-AA16-945127B96B2E}"/>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5" name="Rectangle: Rounded Corners 183">
            <a:extLst>
              <a:ext uri="{FF2B5EF4-FFF2-40B4-BE49-F238E27FC236}">
                <a16:creationId xmlns:a16="http://schemas.microsoft.com/office/drawing/2014/main" id="{E395224D-E91F-45D0-EB35-078142545898}"/>
              </a:ext>
            </a:extLst>
          </p:cNvPr>
          <p:cNvSpPr/>
          <p:nvPr/>
        </p:nvSpPr>
        <p:spPr>
          <a:xfrm>
            <a:off x="3285641" y="1172985"/>
            <a:ext cx="2608089" cy="2091218"/>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US"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Pet/Alu scanned and crushed</a:t>
            </a:r>
          </a:p>
          <a:p>
            <a:pPr defTabSz="914446">
              <a:defRPr/>
            </a:pPr>
            <a:r>
              <a:rPr lang="en-US"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US"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Placed in segregated or co-mingled bags within storage bins </a:t>
            </a:r>
            <a:endPar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p:txBody>
      </p:sp>
      <p:sp>
        <p:nvSpPr>
          <p:cNvPr id="10" name="Line 59">
            <a:extLst>
              <a:ext uri="{FF2B5EF4-FFF2-40B4-BE49-F238E27FC236}">
                <a16:creationId xmlns:a16="http://schemas.microsoft.com/office/drawing/2014/main" id="{D9567425-4726-2A59-934A-F07B28B1F3F4}"/>
              </a:ext>
            </a:extLst>
          </p:cNvPr>
          <p:cNvSpPr>
            <a:spLocks noChangeShapeType="1"/>
          </p:cNvSpPr>
          <p:nvPr/>
        </p:nvSpPr>
        <p:spPr bwMode="auto">
          <a:xfrm flipV="1">
            <a:off x="991834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1" name="Rectangle 60">
            <a:extLst>
              <a:ext uri="{FF2B5EF4-FFF2-40B4-BE49-F238E27FC236}">
                <a16:creationId xmlns:a16="http://schemas.microsoft.com/office/drawing/2014/main" id="{2071EA30-35E8-A75E-6AAB-FAAAD009F5AF}"/>
              </a:ext>
            </a:extLst>
          </p:cNvPr>
          <p:cNvSpPr>
            <a:spLocks noChangeArrowheads="1"/>
          </p:cNvSpPr>
          <p:nvPr/>
        </p:nvSpPr>
        <p:spPr bwMode="auto">
          <a:xfrm>
            <a:off x="9918342" y="96978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2" name="Line 71">
            <a:extLst>
              <a:ext uri="{FF2B5EF4-FFF2-40B4-BE49-F238E27FC236}">
                <a16:creationId xmlns:a16="http://schemas.microsoft.com/office/drawing/2014/main" id="{48AF0496-5411-3CAA-2E15-613978E6AD06}"/>
              </a:ext>
            </a:extLst>
          </p:cNvPr>
          <p:cNvSpPr>
            <a:spLocks noChangeShapeType="1"/>
          </p:cNvSpPr>
          <p:nvPr/>
        </p:nvSpPr>
        <p:spPr bwMode="auto">
          <a:xfrm flipV="1">
            <a:off x="889928" y="1340825"/>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13" name="Line 104">
            <a:extLst>
              <a:ext uri="{FF2B5EF4-FFF2-40B4-BE49-F238E27FC236}">
                <a16:creationId xmlns:a16="http://schemas.microsoft.com/office/drawing/2014/main" id="{66A9DF81-16E7-C01E-AC63-CABFE7110090}"/>
              </a:ext>
            </a:extLst>
          </p:cNvPr>
          <p:cNvSpPr>
            <a:spLocks noChangeShapeType="1"/>
          </p:cNvSpPr>
          <p:nvPr/>
        </p:nvSpPr>
        <p:spPr bwMode="auto">
          <a:xfrm>
            <a:off x="992469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4" name="Rectangle 105">
            <a:extLst>
              <a:ext uri="{FF2B5EF4-FFF2-40B4-BE49-F238E27FC236}">
                <a16:creationId xmlns:a16="http://schemas.microsoft.com/office/drawing/2014/main" id="{11B76381-88EC-9521-2EEC-95143B210552}"/>
              </a:ext>
            </a:extLst>
          </p:cNvPr>
          <p:cNvSpPr>
            <a:spLocks noChangeArrowheads="1"/>
          </p:cNvSpPr>
          <p:nvPr/>
        </p:nvSpPr>
        <p:spPr bwMode="auto">
          <a:xfrm>
            <a:off x="9924692" y="97613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5" name="Line 106">
            <a:extLst>
              <a:ext uri="{FF2B5EF4-FFF2-40B4-BE49-F238E27FC236}">
                <a16:creationId xmlns:a16="http://schemas.microsoft.com/office/drawing/2014/main" id="{DEADE5E6-504C-1CEB-16EC-5D686BB53F6E}"/>
              </a:ext>
            </a:extLst>
          </p:cNvPr>
          <p:cNvSpPr>
            <a:spLocks noChangeShapeType="1"/>
          </p:cNvSpPr>
          <p:nvPr/>
        </p:nvSpPr>
        <p:spPr bwMode="auto">
          <a:xfrm>
            <a:off x="9924692" y="11666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6" name="Rectangle 107">
            <a:extLst>
              <a:ext uri="{FF2B5EF4-FFF2-40B4-BE49-F238E27FC236}">
                <a16:creationId xmlns:a16="http://schemas.microsoft.com/office/drawing/2014/main" id="{99D927C8-D4EB-D13D-B237-79D09F167204}"/>
              </a:ext>
            </a:extLst>
          </p:cNvPr>
          <p:cNvSpPr>
            <a:spLocks noChangeArrowheads="1"/>
          </p:cNvSpPr>
          <p:nvPr/>
        </p:nvSpPr>
        <p:spPr bwMode="auto">
          <a:xfrm>
            <a:off x="9924692" y="116663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7" name="Line 108">
            <a:extLst>
              <a:ext uri="{FF2B5EF4-FFF2-40B4-BE49-F238E27FC236}">
                <a16:creationId xmlns:a16="http://schemas.microsoft.com/office/drawing/2014/main" id="{40E8F9CD-4AD8-C5E7-A3ED-0A69BEB2FB5D}"/>
              </a:ext>
            </a:extLst>
          </p:cNvPr>
          <p:cNvSpPr>
            <a:spLocks noChangeShapeType="1"/>
          </p:cNvSpPr>
          <p:nvPr/>
        </p:nvSpPr>
        <p:spPr bwMode="auto">
          <a:xfrm>
            <a:off x="9975345" y="1143765"/>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18" name="Rectangle 109">
            <a:extLst>
              <a:ext uri="{FF2B5EF4-FFF2-40B4-BE49-F238E27FC236}">
                <a16:creationId xmlns:a16="http://schemas.microsoft.com/office/drawing/2014/main" id="{40757511-E617-C8FC-344F-91C8A73E09E2}"/>
              </a:ext>
            </a:extLst>
          </p:cNvPr>
          <p:cNvSpPr>
            <a:spLocks noChangeArrowheads="1"/>
          </p:cNvSpPr>
          <p:nvPr/>
        </p:nvSpPr>
        <p:spPr bwMode="auto">
          <a:xfrm>
            <a:off x="9951299" y="1119751"/>
            <a:ext cx="30479" cy="30479"/>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19" name="Rectangle: Rounded Corners 181">
            <a:extLst>
              <a:ext uri="{FF2B5EF4-FFF2-40B4-BE49-F238E27FC236}">
                <a16:creationId xmlns:a16="http://schemas.microsoft.com/office/drawing/2014/main" id="{88E160CB-078A-DD8B-B430-AFFB8C4541C1}"/>
              </a:ext>
            </a:extLst>
          </p:cNvPr>
          <p:cNvSpPr/>
          <p:nvPr/>
        </p:nvSpPr>
        <p:spPr>
          <a:xfrm>
            <a:off x="192505" y="2249041"/>
            <a:ext cx="2336084" cy="1800835"/>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US" altLang="en-US" sz="2000" b="1" dirty="0">
                <a:solidFill>
                  <a:schemeClr val="tx1"/>
                </a:solidFill>
                <a:latin typeface="Quire Sans Light" panose="020B0302040400020003" pitchFamily="34" charset="0"/>
              </a:rPr>
              <a:t>Consumer returns scheme article </a:t>
            </a:r>
          </a:p>
          <a:p>
            <a:pPr defTabSz="914446" eaLnBrk="0" fontAlgn="base" hangingPunct="0">
              <a:spcBef>
                <a:spcPct val="0"/>
              </a:spcBef>
              <a:spcAft>
                <a:spcPct val="0"/>
              </a:spcAft>
              <a:defRPr/>
            </a:pPr>
            <a:r>
              <a:rPr lang="en-US" altLang="en-US" sz="800" b="1" dirty="0">
                <a:solidFill>
                  <a:schemeClr val="tx1"/>
                </a:solidFill>
                <a:latin typeface="Quire Sans Light" panose="020B0302040400020003" pitchFamily="34" charset="0"/>
              </a:rPr>
              <a:t>  </a:t>
            </a:r>
          </a:p>
          <a:p>
            <a:pPr defTabSz="914446" eaLnBrk="0" fontAlgn="base" hangingPunct="0">
              <a:spcBef>
                <a:spcPct val="0"/>
              </a:spcBef>
              <a:spcAft>
                <a:spcPct val="0"/>
              </a:spcAft>
              <a:defRPr/>
            </a:pPr>
            <a:r>
              <a:rPr lang="en-US" altLang="en-US" sz="2000" b="1" dirty="0">
                <a:solidFill>
                  <a:schemeClr val="tx1"/>
                </a:solidFill>
                <a:latin typeface="Quire Sans Light" panose="020B0302040400020003" pitchFamily="34" charset="0"/>
              </a:rPr>
              <a:t>Deposits into RVM </a:t>
            </a:r>
          </a:p>
        </p:txBody>
      </p:sp>
      <p:sp>
        <p:nvSpPr>
          <p:cNvPr id="20" name="Rectangle: Rounded Corners 184">
            <a:extLst>
              <a:ext uri="{FF2B5EF4-FFF2-40B4-BE49-F238E27FC236}">
                <a16:creationId xmlns:a16="http://schemas.microsoft.com/office/drawing/2014/main" id="{3FBD2099-960B-DF04-25D7-6F606CA1399E}"/>
              </a:ext>
            </a:extLst>
          </p:cNvPr>
          <p:cNvSpPr/>
          <p:nvPr/>
        </p:nvSpPr>
        <p:spPr>
          <a:xfrm>
            <a:off x="3285639" y="3427253"/>
            <a:ext cx="2608089" cy="2056469"/>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Glass scanned and broken into bins</a:t>
            </a:r>
          </a:p>
          <a:p>
            <a:pPr defTabSz="914446">
              <a:defRPr/>
            </a:pPr>
            <a:r>
              <a:rPr lang="en-GB"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If mechanical breakage used fragments </a:t>
            </a:r>
            <a:r>
              <a:rPr lang="en-GB" sz="2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&gt;</a:t>
            </a: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10mm must be achieved</a:t>
            </a:r>
          </a:p>
        </p:txBody>
      </p:sp>
      <p:sp>
        <p:nvSpPr>
          <p:cNvPr id="21" name="Rectangle: Rounded Corners 185">
            <a:extLst>
              <a:ext uri="{FF2B5EF4-FFF2-40B4-BE49-F238E27FC236}">
                <a16:creationId xmlns:a16="http://schemas.microsoft.com/office/drawing/2014/main" id="{A2477368-478C-4DB0-69C7-248EA901615F}"/>
              </a:ext>
            </a:extLst>
          </p:cNvPr>
          <p:cNvSpPr/>
          <p:nvPr/>
        </p:nvSpPr>
        <p:spPr>
          <a:xfrm>
            <a:off x="6452530" y="1172985"/>
            <a:ext cx="2427999" cy="2003572"/>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Once full*, close and seal with barcoded security tags </a:t>
            </a:r>
          </a:p>
          <a:p>
            <a:pPr defTabSz="914446">
              <a:defRPr/>
            </a:pPr>
            <a:r>
              <a:rPr lang="en-GB"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Replace with empty sack</a:t>
            </a:r>
          </a:p>
        </p:txBody>
      </p:sp>
      <p:sp>
        <p:nvSpPr>
          <p:cNvPr id="22" name="Rectangle: Rounded Corners 186">
            <a:extLst>
              <a:ext uri="{FF2B5EF4-FFF2-40B4-BE49-F238E27FC236}">
                <a16:creationId xmlns:a16="http://schemas.microsoft.com/office/drawing/2014/main" id="{51E45747-E0D1-EF9C-D08F-82CCEB873711}"/>
              </a:ext>
            </a:extLst>
          </p:cNvPr>
          <p:cNvSpPr/>
          <p:nvPr/>
        </p:nvSpPr>
        <p:spPr>
          <a:xfrm>
            <a:off x="6515052" y="3491683"/>
            <a:ext cx="2365477" cy="1992051"/>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Once bin is full close lid and tag</a:t>
            </a:r>
          </a:p>
          <a:p>
            <a:pPr defTabSz="914446">
              <a:defRPr/>
            </a:pPr>
            <a:r>
              <a:rPr lang="en-GB"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sz="20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Remove from RVM and replace with empty bin</a:t>
            </a:r>
          </a:p>
        </p:txBody>
      </p:sp>
      <p:sp>
        <p:nvSpPr>
          <p:cNvPr id="23" name="Rectangle: Rounded Corners 188">
            <a:extLst>
              <a:ext uri="{FF2B5EF4-FFF2-40B4-BE49-F238E27FC236}">
                <a16:creationId xmlns:a16="http://schemas.microsoft.com/office/drawing/2014/main" id="{BFBC1250-BDCE-DD78-BDEF-72848D1A8FBD}"/>
              </a:ext>
            </a:extLst>
          </p:cNvPr>
          <p:cNvSpPr/>
          <p:nvPr/>
        </p:nvSpPr>
        <p:spPr>
          <a:xfrm>
            <a:off x="9565337" y="2007003"/>
            <a:ext cx="2427999" cy="3011757"/>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GB" altLang="en-US" sz="2000" b="1" dirty="0">
                <a:solidFill>
                  <a:schemeClr val="tx1"/>
                </a:solidFill>
                <a:latin typeface="Quire Sans Light" panose="020B0302040400020003" pitchFamily="34" charset="0"/>
              </a:rPr>
              <a:t>Place bags / bins in secure designated uplift area</a:t>
            </a:r>
          </a:p>
          <a:p>
            <a:pPr defTabSz="914446" eaLnBrk="0" fontAlgn="base" hangingPunct="0">
              <a:spcBef>
                <a:spcPct val="0"/>
              </a:spcBef>
              <a:spcAft>
                <a:spcPct val="0"/>
              </a:spcAft>
              <a:defRPr/>
            </a:pPr>
            <a:endParaRPr lang="en-GB" altLang="en-US" sz="2000" b="1" dirty="0">
              <a:solidFill>
                <a:schemeClr val="tx1"/>
              </a:solidFill>
              <a:latin typeface="Quire Sans Light" panose="020B0302040400020003" pitchFamily="34" charset="0"/>
            </a:endParaRPr>
          </a:p>
          <a:p>
            <a:pPr defTabSz="914446" eaLnBrk="0" fontAlgn="base" hangingPunct="0">
              <a:spcBef>
                <a:spcPct val="0"/>
              </a:spcBef>
              <a:spcAft>
                <a:spcPct val="0"/>
              </a:spcAft>
              <a:defRPr/>
            </a:pPr>
            <a:r>
              <a:rPr lang="en-GB" altLang="en-US" sz="2000" b="1" dirty="0">
                <a:solidFill>
                  <a:schemeClr val="tx1"/>
                </a:solidFill>
                <a:latin typeface="Quire Sans Light" panose="020B0302040400020003" pitchFamily="34" charset="0"/>
              </a:rPr>
              <a:t>Ensure ensure area is clear of obstruction ready for uplift </a:t>
            </a:r>
          </a:p>
        </p:txBody>
      </p:sp>
      <p:cxnSp>
        <p:nvCxnSpPr>
          <p:cNvPr id="24" name="Straight Arrow Connector 23">
            <a:extLst>
              <a:ext uri="{FF2B5EF4-FFF2-40B4-BE49-F238E27FC236}">
                <a16:creationId xmlns:a16="http://schemas.microsoft.com/office/drawing/2014/main" id="{7E497BD9-1A3A-8602-40BE-35B4B3F512C3}"/>
              </a:ext>
            </a:extLst>
          </p:cNvPr>
          <p:cNvCxnSpPr>
            <a:cxnSpLocks/>
            <a:stCxn id="19" idx="3"/>
            <a:endCxn id="5" idx="1"/>
          </p:cNvCxnSpPr>
          <p:nvPr/>
        </p:nvCxnSpPr>
        <p:spPr>
          <a:xfrm flipV="1">
            <a:off x="2528589" y="2218594"/>
            <a:ext cx="757052" cy="930865"/>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Straight Arrow Connector 24">
            <a:extLst>
              <a:ext uri="{FF2B5EF4-FFF2-40B4-BE49-F238E27FC236}">
                <a16:creationId xmlns:a16="http://schemas.microsoft.com/office/drawing/2014/main" id="{3B694074-DA84-CE5B-49EE-05FDC23F9EAC}"/>
              </a:ext>
            </a:extLst>
          </p:cNvPr>
          <p:cNvCxnSpPr>
            <a:cxnSpLocks/>
            <a:stCxn id="19" idx="3"/>
          </p:cNvCxnSpPr>
          <p:nvPr/>
        </p:nvCxnSpPr>
        <p:spPr>
          <a:xfrm>
            <a:off x="2528589" y="3149459"/>
            <a:ext cx="757049" cy="1181909"/>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Straight Arrow Connector 25">
            <a:extLst>
              <a:ext uri="{FF2B5EF4-FFF2-40B4-BE49-F238E27FC236}">
                <a16:creationId xmlns:a16="http://schemas.microsoft.com/office/drawing/2014/main" id="{657A1BD3-4C0A-0424-8DC8-B6771958CB9F}"/>
              </a:ext>
            </a:extLst>
          </p:cNvPr>
          <p:cNvCxnSpPr>
            <a:cxnSpLocks/>
            <a:endCxn id="21" idx="1"/>
          </p:cNvCxnSpPr>
          <p:nvPr/>
        </p:nvCxnSpPr>
        <p:spPr>
          <a:xfrm flipV="1">
            <a:off x="5893729" y="2174771"/>
            <a:ext cx="558801" cy="5729"/>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27" name="Straight Arrow Connector 26">
            <a:extLst>
              <a:ext uri="{FF2B5EF4-FFF2-40B4-BE49-F238E27FC236}">
                <a16:creationId xmlns:a16="http://schemas.microsoft.com/office/drawing/2014/main" id="{C234375F-3DFE-25D4-B220-49713E8B97AC}"/>
              </a:ext>
            </a:extLst>
          </p:cNvPr>
          <p:cNvCxnSpPr>
            <a:cxnSpLocks/>
            <a:endCxn id="22" idx="1"/>
          </p:cNvCxnSpPr>
          <p:nvPr/>
        </p:nvCxnSpPr>
        <p:spPr>
          <a:xfrm>
            <a:off x="5893729" y="4487708"/>
            <a:ext cx="621323" cy="1"/>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28" name="Straight Arrow Connector 27">
            <a:extLst>
              <a:ext uri="{FF2B5EF4-FFF2-40B4-BE49-F238E27FC236}">
                <a16:creationId xmlns:a16="http://schemas.microsoft.com/office/drawing/2014/main" id="{6A8DC983-A510-94B8-3809-1E111E333C7F}"/>
              </a:ext>
            </a:extLst>
          </p:cNvPr>
          <p:cNvCxnSpPr>
            <a:cxnSpLocks/>
            <a:stCxn id="22" idx="3"/>
            <a:endCxn id="23" idx="1"/>
          </p:cNvCxnSpPr>
          <p:nvPr/>
        </p:nvCxnSpPr>
        <p:spPr>
          <a:xfrm flipV="1">
            <a:off x="8880529" y="3512882"/>
            <a:ext cx="684808" cy="974827"/>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29" name="Straight Arrow Connector 28">
            <a:extLst>
              <a:ext uri="{FF2B5EF4-FFF2-40B4-BE49-F238E27FC236}">
                <a16:creationId xmlns:a16="http://schemas.microsoft.com/office/drawing/2014/main" id="{5191481A-E65B-561C-F107-1ACDB0FEBF05}"/>
              </a:ext>
            </a:extLst>
          </p:cNvPr>
          <p:cNvCxnSpPr>
            <a:cxnSpLocks/>
            <a:stCxn id="21" idx="3"/>
            <a:endCxn id="23" idx="1"/>
          </p:cNvCxnSpPr>
          <p:nvPr/>
        </p:nvCxnSpPr>
        <p:spPr>
          <a:xfrm>
            <a:off x="8880529" y="2174771"/>
            <a:ext cx="684808" cy="1338111"/>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sp>
        <p:nvSpPr>
          <p:cNvPr id="30" name="Rectangle 21">
            <a:extLst>
              <a:ext uri="{FF2B5EF4-FFF2-40B4-BE49-F238E27FC236}">
                <a16:creationId xmlns:a16="http://schemas.microsoft.com/office/drawing/2014/main" id="{F04527C4-F3C8-630F-1E31-818C1614C0CB}"/>
              </a:ext>
            </a:extLst>
          </p:cNvPr>
          <p:cNvSpPr>
            <a:spLocks noChangeArrowheads="1"/>
          </p:cNvSpPr>
          <p:nvPr/>
        </p:nvSpPr>
        <p:spPr bwMode="auto">
          <a:xfrm>
            <a:off x="953430" y="5859535"/>
            <a:ext cx="7371512" cy="1200329"/>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914446">
              <a:defRPr/>
            </a:pPr>
            <a:r>
              <a:rPr lang="en-US" altLang="en-US" sz="2000" i="1" dirty="0">
                <a:solidFill>
                  <a:srgbClr val="000000"/>
                </a:solidFill>
                <a:latin typeface="+mn-lt"/>
              </a:rPr>
              <a:t>*Bag capacity should be set with RVM manufacturer and comply with manual handling regulations where appropriate. Leave 30cm of empty space to allow bags to be closed and tagged</a:t>
            </a:r>
            <a:endParaRPr lang="en-US" altLang="en-US" sz="2000" dirty="0">
              <a:solidFill>
                <a:srgbClr val="47B0C6"/>
              </a:solidFill>
              <a:latin typeface="+mn-lt"/>
            </a:endParaRPr>
          </a:p>
          <a:p>
            <a:pPr defTabSz="914446">
              <a:defRPr/>
            </a:pPr>
            <a:endParaRPr lang="en-US" altLang="en-US" dirty="0">
              <a:solidFill>
                <a:srgbClr val="47B0C6"/>
              </a:solidFill>
            </a:endParaRPr>
          </a:p>
        </p:txBody>
      </p:sp>
    </p:spTree>
    <p:extLst>
      <p:ext uri="{BB962C8B-B14F-4D97-AF65-F5344CB8AC3E}">
        <p14:creationId xmlns:p14="http://schemas.microsoft.com/office/powerpoint/2010/main" val="182282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par>
                                <p:cTn id="12" presetID="2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1000"/>
                                        <p:tgtEl>
                                          <p:spTgt spid="2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1000"/>
                                        <p:tgtEl>
                                          <p:spTgt spid="2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22" presetClass="entr" presetSubtype="8"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465221"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Manual Return Point Process</a:t>
            </a:r>
          </a:p>
        </p:txBody>
      </p:sp>
      <p:grpSp>
        <p:nvGrpSpPr>
          <p:cNvPr id="4" name="Graphic 8">
            <a:extLst>
              <a:ext uri="{FF2B5EF4-FFF2-40B4-BE49-F238E27FC236}">
                <a16:creationId xmlns:a16="http://schemas.microsoft.com/office/drawing/2014/main" id="{931A349B-8F48-5280-BC39-A89D4F017350}"/>
              </a:ext>
            </a:extLst>
          </p:cNvPr>
          <p:cNvGrpSpPr/>
          <p:nvPr/>
        </p:nvGrpSpPr>
        <p:grpSpPr>
          <a:xfrm>
            <a:off x="8101262" y="6063916"/>
            <a:ext cx="4090737" cy="794084"/>
            <a:chOff x="7039897" y="5256503"/>
            <a:chExt cx="5150834" cy="1604037"/>
          </a:xfrm>
        </p:grpSpPr>
        <p:sp>
          <p:nvSpPr>
            <p:cNvPr id="6" name="Freeform 5">
              <a:extLst>
                <a:ext uri="{FF2B5EF4-FFF2-40B4-BE49-F238E27FC236}">
                  <a16:creationId xmlns:a16="http://schemas.microsoft.com/office/drawing/2014/main" id="{2C5B30BA-BAB7-23C9-6157-502F92712FA7}"/>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6F688EA1-6E4D-0016-AA16-945127B96B2E}"/>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10" name="Line 59">
            <a:extLst>
              <a:ext uri="{FF2B5EF4-FFF2-40B4-BE49-F238E27FC236}">
                <a16:creationId xmlns:a16="http://schemas.microsoft.com/office/drawing/2014/main" id="{D9567425-4726-2A59-934A-F07B28B1F3F4}"/>
              </a:ext>
            </a:extLst>
          </p:cNvPr>
          <p:cNvSpPr>
            <a:spLocks noChangeShapeType="1"/>
          </p:cNvSpPr>
          <p:nvPr/>
        </p:nvSpPr>
        <p:spPr bwMode="auto">
          <a:xfrm flipV="1">
            <a:off x="991834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1" name="Rectangle 60">
            <a:extLst>
              <a:ext uri="{FF2B5EF4-FFF2-40B4-BE49-F238E27FC236}">
                <a16:creationId xmlns:a16="http://schemas.microsoft.com/office/drawing/2014/main" id="{2071EA30-35E8-A75E-6AAB-FAAAD009F5AF}"/>
              </a:ext>
            </a:extLst>
          </p:cNvPr>
          <p:cNvSpPr>
            <a:spLocks noChangeArrowheads="1"/>
          </p:cNvSpPr>
          <p:nvPr/>
        </p:nvSpPr>
        <p:spPr bwMode="auto">
          <a:xfrm>
            <a:off x="9918342" y="969785"/>
            <a:ext cx="6350" cy="6350"/>
          </a:xfrm>
          <a:prstGeom prst="rect">
            <a:avLst/>
          </a:prstGeom>
          <a:solidFill>
            <a:srgbClr val="C199C3">
              <a:alpha val="48000"/>
            </a:srgb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3" name="Line 104">
            <a:extLst>
              <a:ext uri="{FF2B5EF4-FFF2-40B4-BE49-F238E27FC236}">
                <a16:creationId xmlns:a16="http://schemas.microsoft.com/office/drawing/2014/main" id="{66A9DF81-16E7-C01E-AC63-CABFE7110090}"/>
              </a:ext>
            </a:extLst>
          </p:cNvPr>
          <p:cNvSpPr>
            <a:spLocks noChangeShapeType="1"/>
          </p:cNvSpPr>
          <p:nvPr/>
        </p:nvSpPr>
        <p:spPr bwMode="auto">
          <a:xfrm>
            <a:off x="992469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4" name="Rectangle 105">
            <a:extLst>
              <a:ext uri="{FF2B5EF4-FFF2-40B4-BE49-F238E27FC236}">
                <a16:creationId xmlns:a16="http://schemas.microsoft.com/office/drawing/2014/main" id="{11B76381-88EC-9521-2EEC-95143B210552}"/>
              </a:ext>
            </a:extLst>
          </p:cNvPr>
          <p:cNvSpPr>
            <a:spLocks noChangeArrowheads="1"/>
          </p:cNvSpPr>
          <p:nvPr/>
        </p:nvSpPr>
        <p:spPr bwMode="auto">
          <a:xfrm>
            <a:off x="9924692" y="976135"/>
            <a:ext cx="6350" cy="6350"/>
          </a:xfrm>
          <a:prstGeom prst="rect">
            <a:avLst/>
          </a:prstGeom>
          <a:solidFill>
            <a:srgbClr val="C199C3">
              <a:alpha val="48000"/>
            </a:srgb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3" name="Rectangle: Rounded Corners 183">
            <a:extLst>
              <a:ext uri="{FF2B5EF4-FFF2-40B4-BE49-F238E27FC236}">
                <a16:creationId xmlns:a16="http://schemas.microsoft.com/office/drawing/2014/main" id="{557D1681-4324-2978-6535-5F21B357C193}"/>
              </a:ext>
            </a:extLst>
          </p:cNvPr>
          <p:cNvSpPr/>
          <p:nvPr/>
        </p:nvSpPr>
        <p:spPr>
          <a:xfrm>
            <a:off x="3562870" y="1195764"/>
            <a:ext cx="2446044" cy="2294418"/>
          </a:xfrm>
          <a:prstGeom prst="roundRect">
            <a:avLst/>
          </a:prstGeom>
          <a:solidFill>
            <a:srgbClr val="C199C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Empty residue liquids</a:t>
            </a:r>
          </a:p>
          <a:p>
            <a:pPr lvl="0">
              <a:defRPr/>
            </a:pPr>
            <a:r>
              <a:rPr lang="en-US" sz="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lvl="0">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Place returned Pet/Alu scheme articles into plastic sacks</a:t>
            </a:r>
          </a:p>
          <a:p>
            <a:pPr lvl="0">
              <a:defRPr/>
            </a:pPr>
            <a:endParaRPr lang="en-GB" sz="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a:p>
            <a:pPr lvl="0">
              <a:defRPr/>
            </a:pPr>
            <a:r>
              <a:rPr lang="en-GB" sz="16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Do Not Crush Pet/Cans</a:t>
            </a:r>
            <a:endParaRPr lang="en-US" sz="16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p:txBody>
      </p:sp>
      <p:sp>
        <p:nvSpPr>
          <p:cNvPr id="8" name="Line 59">
            <a:extLst>
              <a:ext uri="{FF2B5EF4-FFF2-40B4-BE49-F238E27FC236}">
                <a16:creationId xmlns:a16="http://schemas.microsoft.com/office/drawing/2014/main" id="{A9E3DA8C-FB8C-F315-D7C2-C6327A604435}"/>
              </a:ext>
            </a:extLst>
          </p:cNvPr>
          <p:cNvSpPr>
            <a:spLocks noChangeShapeType="1"/>
          </p:cNvSpPr>
          <p:nvPr/>
        </p:nvSpPr>
        <p:spPr bwMode="auto">
          <a:xfrm flipV="1">
            <a:off x="9935459" y="1202114"/>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9" name="Rectangle 60">
            <a:extLst>
              <a:ext uri="{FF2B5EF4-FFF2-40B4-BE49-F238E27FC236}">
                <a16:creationId xmlns:a16="http://schemas.microsoft.com/office/drawing/2014/main" id="{BDDC5ECB-0520-6D56-0C3F-AA7161A322AD}"/>
              </a:ext>
            </a:extLst>
          </p:cNvPr>
          <p:cNvSpPr>
            <a:spLocks noChangeArrowheads="1"/>
          </p:cNvSpPr>
          <p:nvPr/>
        </p:nvSpPr>
        <p:spPr bwMode="auto">
          <a:xfrm>
            <a:off x="9935459" y="1195764"/>
            <a:ext cx="6350" cy="6350"/>
          </a:xfrm>
          <a:prstGeom prst="rect">
            <a:avLst/>
          </a:prstGeom>
          <a:solidFill>
            <a:srgbClr val="C199C3">
              <a:alpha val="48000"/>
            </a:srgb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31" name="Line 71">
            <a:extLst>
              <a:ext uri="{FF2B5EF4-FFF2-40B4-BE49-F238E27FC236}">
                <a16:creationId xmlns:a16="http://schemas.microsoft.com/office/drawing/2014/main" id="{B93E1AA4-C763-A6D6-EA56-BF7C73D06ED6}"/>
              </a:ext>
            </a:extLst>
          </p:cNvPr>
          <p:cNvSpPr>
            <a:spLocks noChangeShapeType="1"/>
          </p:cNvSpPr>
          <p:nvPr/>
        </p:nvSpPr>
        <p:spPr bwMode="auto">
          <a:xfrm flipV="1">
            <a:off x="1365410" y="1502661"/>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32" name="Line 104">
            <a:extLst>
              <a:ext uri="{FF2B5EF4-FFF2-40B4-BE49-F238E27FC236}">
                <a16:creationId xmlns:a16="http://schemas.microsoft.com/office/drawing/2014/main" id="{81CA4F6B-DA22-CA03-8962-18BFC8A60367}"/>
              </a:ext>
            </a:extLst>
          </p:cNvPr>
          <p:cNvSpPr>
            <a:spLocks noChangeShapeType="1"/>
          </p:cNvSpPr>
          <p:nvPr/>
        </p:nvSpPr>
        <p:spPr bwMode="auto">
          <a:xfrm>
            <a:off x="9941809" y="1202114"/>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33" name="Rectangle 105">
            <a:extLst>
              <a:ext uri="{FF2B5EF4-FFF2-40B4-BE49-F238E27FC236}">
                <a16:creationId xmlns:a16="http://schemas.microsoft.com/office/drawing/2014/main" id="{ED7CD851-DA8B-593F-E754-E68C3E038BCC}"/>
              </a:ext>
            </a:extLst>
          </p:cNvPr>
          <p:cNvSpPr>
            <a:spLocks noChangeArrowheads="1"/>
          </p:cNvSpPr>
          <p:nvPr/>
        </p:nvSpPr>
        <p:spPr bwMode="auto">
          <a:xfrm>
            <a:off x="9941809" y="1202114"/>
            <a:ext cx="6350" cy="6350"/>
          </a:xfrm>
          <a:prstGeom prst="rect">
            <a:avLst/>
          </a:prstGeom>
          <a:solidFill>
            <a:srgbClr val="C199C3">
              <a:alpha val="48000"/>
            </a:srgb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34" name="Line 106">
            <a:extLst>
              <a:ext uri="{FF2B5EF4-FFF2-40B4-BE49-F238E27FC236}">
                <a16:creationId xmlns:a16="http://schemas.microsoft.com/office/drawing/2014/main" id="{52869951-3435-6370-29C1-C01179F7F959}"/>
              </a:ext>
            </a:extLst>
          </p:cNvPr>
          <p:cNvSpPr>
            <a:spLocks noChangeShapeType="1"/>
          </p:cNvSpPr>
          <p:nvPr/>
        </p:nvSpPr>
        <p:spPr bwMode="auto">
          <a:xfrm>
            <a:off x="9941809" y="1392614"/>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35" name="Rectangle 107">
            <a:extLst>
              <a:ext uri="{FF2B5EF4-FFF2-40B4-BE49-F238E27FC236}">
                <a16:creationId xmlns:a16="http://schemas.microsoft.com/office/drawing/2014/main" id="{F9DFD8AF-CC45-1A95-93C9-A6F081EA9A25}"/>
              </a:ext>
            </a:extLst>
          </p:cNvPr>
          <p:cNvSpPr>
            <a:spLocks noChangeArrowheads="1"/>
          </p:cNvSpPr>
          <p:nvPr/>
        </p:nvSpPr>
        <p:spPr bwMode="auto">
          <a:xfrm>
            <a:off x="9941809" y="1392614"/>
            <a:ext cx="6350" cy="6350"/>
          </a:xfrm>
          <a:prstGeom prst="rect">
            <a:avLst/>
          </a:prstGeom>
          <a:solidFill>
            <a:srgbClr val="C199C3">
              <a:alpha val="48000"/>
            </a:srgb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36" name="Line 108">
            <a:extLst>
              <a:ext uri="{FF2B5EF4-FFF2-40B4-BE49-F238E27FC236}">
                <a16:creationId xmlns:a16="http://schemas.microsoft.com/office/drawing/2014/main" id="{5EEE49EF-3504-A2E9-AABA-C42EC0A2293F}"/>
              </a:ext>
            </a:extLst>
          </p:cNvPr>
          <p:cNvSpPr>
            <a:spLocks noChangeShapeType="1"/>
          </p:cNvSpPr>
          <p:nvPr/>
        </p:nvSpPr>
        <p:spPr bwMode="auto">
          <a:xfrm>
            <a:off x="9992462" y="1369744"/>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37" name="Rectangle 109">
            <a:extLst>
              <a:ext uri="{FF2B5EF4-FFF2-40B4-BE49-F238E27FC236}">
                <a16:creationId xmlns:a16="http://schemas.microsoft.com/office/drawing/2014/main" id="{87B5D766-00C7-4DFE-BA94-E41A1845B729}"/>
              </a:ext>
            </a:extLst>
          </p:cNvPr>
          <p:cNvSpPr>
            <a:spLocks noChangeArrowheads="1"/>
          </p:cNvSpPr>
          <p:nvPr/>
        </p:nvSpPr>
        <p:spPr bwMode="auto">
          <a:xfrm>
            <a:off x="9968416" y="1345730"/>
            <a:ext cx="30479" cy="30479"/>
          </a:xfrm>
          <a:prstGeom prst="rect">
            <a:avLst/>
          </a:prstGeom>
          <a:solidFill>
            <a:srgbClr val="C199C3">
              <a:alpha val="48000"/>
            </a:srgbClr>
          </a:solidFill>
          <a:ln>
            <a:noFill/>
          </a:ln>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38" name="Rectangle: Rounded Corners 181">
            <a:extLst>
              <a:ext uri="{FF2B5EF4-FFF2-40B4-BE49-F238E27FC236}">
                <a16:creationId xmlns:a16="http://schemas.microsoft.com/office/drawing/2014/main" id="{08093D3C-D723-BA22-D9E3-B9D3841EA0B6}"/>
              </a:ext>
            </a:extLst>
          </p:cNvPr>
          <p:cNvSpPr/>
          <p:nvPr/>
        </p:nvSpPr>
        <p:spPr>
          <a:xfrm>
            <a:off x="465221" y="2356747"/>
            <a:ext cx="2538848" cy="2422111"/>
          </a:xfrm>
          <a:prstGeom prst="roundRect">
            <a:avLst/>
          </a:prstGeom>
          <a:solidFill>
            <a:srgbClr val="C199C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Consumer returns scheme article to RPO location –</a:t>
            </a:r>
          </a:p>
          <a:p>
            <a:pPr defTabSz="914446" eaLnBrk="0" fontAlgn="base" hangingPunct="0">
              <a:spcBef>
                <a:spcPct val="0"/>
              </a:spcBef>
              <a:spcAft>
                <a:spcPct val="0"/>
              </a:spcAft>
              <a:defRPr/>
            </a:pPr>
            <a:endParaRPr lang="en-GB" altLang="en-US" b="1" dirty="0">
              <a:solidFill>
                <a:schemeClr val="tx1"/>
              </a:solidFill>
              <a:latin typeface="Quire Sans Light" panose="020B0302040400020003" pitchFamily="34" charset="0"/>
            </a:endParaRPr>
          </a:p>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Operator checks item is within scheme and pays deposit</a:t>
            </a:r>
          </a:p>
        </p:txBody>
      </p:sp>
      <p:sp>
        <p:nvSpPr>
          <p:cNvPr id="39" name="Rectangle: Rounded Corners 184">
            <a:extLst>
              <a:ext uri="{FF2B5EF4-FFF2-40B4-BE49-F238E27FC236}">
                <a16:creationId xmlns:a16="http://schemas.microsoft.com/office/drawing/2014/main" id="{3EBD42DE-52BD-B58D-C57D-78786003DC49}"/>
              </a:ext>
            </a:extLst>
          </p:cNvPr>
          <p:cNvSpPr/>
          <p:nvPr/>
        </p:nvSpPr>
        <p:spPr>
          <a:xfrm>
            <a:off x="3562870" y="3795542"/>
            <a:ext cx="2446044" cy="2422111"/>
          </a:xfrm>
          <a:prstGeom prst="roundRect">
            <a:avLst/>
          </a:prstGeom>
          <a:solidFill>
            <a:srgbClr val="C199C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Empty residue liquids </a:t>
            </a:r>
          </a:p>
          <a:p>
            <a:pPr defTabSz="914446">
              <a:defRPr/>
            </a:pPr>
            <a:r>
              <a:rPr lang="en-GB" sz="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Place returned glass scheme articles into tote boxes </a:t>
            </a:r>
          </a:p>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(stack  bottles to maximise fill)</a:t>
            </a:r>
          </a:p>
          <a:p>
            <a:pPr defTabSz="914446">
              <a:defRPr/>
            </a:pPr>
            <a:r>
              <a:rPr lang="en-GB" sz="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sz="16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Do Not Break Glass</a:t>
            </a:r>
          </a:p>
        </p:txBody>
      </p:sp>
      <p:sp>
        <p:nvSpPr>
          <p:cNvPr id="40" name="Rectangle: Rounded Corners 185">
            <a:extLst>
              <a:ext uri="{FF2B5EF4-FFF2-40B4-BE49-F238E27FC236}">
                <a16:creationId xmlns:a16="http://schemas.microsoft.com/office/drawing/2014/main" id="{EC168C59-4E29-B8F2-5794-6DB9688F7B46}"/>
              </a:ext>
            </a:extLst>
          </p:cNvPr>
          <p:cNvSpPr/>
          <p:nvPr/>
        </p:nvSpPr>
        <p:spPr>
          <a:xfrm>
            <a:off x="6469647" y="1435045"/>
            <a:ext cx="2301374" cy="2008841"/>
          </a:xfrm>
          <a:prstGeom prst="roundRect">
            <a:avLst/>
          </a:prstGeom>
          <a:solidFill>
            <a:srgbClr val="C199C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Once plastic sacks are full close and seal with barcoded security tags </a:t>
            </a:r>
          </a:p>
          <a:p>
            <a:pPr lvl="0">
              <a:defRPr/>
            </a:pPr>
            <a:endParaRPr lang="en-GB" sz="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a:p>
            <a:pPr lvl="0">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(leave 30cm empty so bag can be sealed)</a:t>
            </a:r>
          </a:p>
        </p:txBody>
      </p:sp>
      <p:sp>
        <p:nvSpPr>
          <p:cNvPr id="41" name="Rectangle: Rounded Corners 186">
            <a:extLst>
              <a:ext uri="{FF2B5EF4-FFF2-40B4-BE49-F238E27FC236}">
                <a16:creationId xmlns:a16="http://schemas.microsoft.com/office/drawing/2014/main" id="{4742ABE7-0483-44AB-E3FF-66BB1FE42050}"/>
              </a:ext>
            </a:extLst>
          </p:cNvPr>
          <p:cNvSpPr/>
          <p:nvPr/>
        </p:nvSpPr>
        <p:spPr>
          <a:xfrm>
            <a:off x="6532170" y="3795543"/>
            <a:ext cx="2238851" cy="2116606"/>
          </a:xfrm>
          <a:prstGeom prst="roundRect">
            <a:avLst/>
          </a:prstGeom>
          <a:solidFill>
            <a:srgbClr val="C199C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Once tote is full close lid and seal with barcoded security tags</a:t>
            </a:r>
            <a:endParaRPr lang="en-GB" b="1" strike="sngStrike"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p:txBody>
      </p:sp>
      <p:sp>
        <p:nvSpPr>
          <p:cNvPr id="42" name="Rectangle: Rounded Corners 188">
            <a:extLst>
              <a:ext uri="{FF2B5EF4-FFF2-40B4-BE49-F238E27FC236}">
                <a16:creationId xmlns:a16="http://schemas.microsoft.com/office/drawing/2014/main" id="{4E0F360C-A568-0941-CC53-3F9313B549E6}"/>
              </a:ext>
            </a:extLst>
          </p:cNvPr>
          <p:cNvSpPr/>
          <p:nvPr/>
        </p:nvSpPr>
        <p:spPr>
          <a:xfrm>
            <a:off x="9582455" y="2439466"/>
            <a:ext cx="2033524" cy="2574424"/>
          </a:xfrm>
          <a:prstGeom prst="roundRect">
            <a:avLst/>
          </a:prstGeom>
          <a:solidFill>
            <a:srgbClr val="C199C3">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Place bags / bins in secure designated uplift area</a:t>
            </a:r>
          </a:p>
          <a:p>
            <a:pPr defTabSz="914446" eaLnBrk="0" fontAlgn="base" hangingPunct="0">
              <a:spcBef>
                <a:spcPct val="0"/>
              </a:spcBef>
              <a:spcAft>
                <a:spcPct val="0"/>
              </a:spcAft>
              <a:defRPr/>
            </a:pPr>
            <a:endParaRPr lang="en-GB" altLang="en-US" sz="1600" b="1" dirty="0">
              <a:solidFill>
                <a:schemeClr val="tx1"/>
              </a:solidFill>
              <a:latin typeface="Quire Sans Light" panose="020B0302040400020003" pitchFamily="34" charset="0"/>
            </a:endParaRPr>
          </a:p>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Ensure area is clear of obstruction ready for uplift </a:t>
            </a:r>
          </a:p>
        </p:txBody>
      </p:sp>
      <p:cxnSp>
        <p:nvCxnSpPr>
          <p:cNvPr id="43" name="Straight Arrow Connector 42">
            <a:extLst>
              <a:ext uri="{FF2B5EF4-FFF2-40B4-BE49-F238E27FC236}">
                <a16:creationId xmlns:a16="http://schemas.microsoft.com/office/drawing/2014/main" id="{86B63A70-018D-AA31-8217-31E211590612}"/>
              </a:ext>
            </a:extLst>
          </p:cNvPr>
          <p:cNvCxnSpPr>
            <a:cxnSpLocks/>
            <a:stCxn id="38" idx="3"/>
            <a:endCxn id="3" idx="1"/>
          </p:cNvCxnSpPr>
          <p:nvPr/>
        </p:nvCxnSpPr>
        <p:spPr>
          <a:xfrm flipV="1">
            <a:off x="3004069" y="2342973"/>
            <a:ext cx="558801" cy="1224830"/>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44" name="Straight Arrow Connector 43">
            <a:extLst>
              <a:ext uri="{FF2B5EF4-FFF2-40B4-BE49-F238E27FC236}">
                <a16:creationId xmlns:a16="http://schemas.microsoft.com/office/drawing/2014/main" id="{FFD08DDE-0638-4A31-F6E5-A76E5F23ED3C}"/>
              </a:ext>
            </a:extLst>
          </p:cNvPr>
          <p:cNvCxnSpPr>
            <a:cxnSpLocks/>
            <a:stCxn id="38" idx="3"/>
            <a:endCxn id="39" idx="1"/>
          </p:cNvCxnSpPr>
          <p:nvPr/>
        </p:nvCxnSpPr>
        <p:spPr>
          <a:xfrm>
            <a:off x="3004069" y="3567803"/>
            <a:ext cx="558801" cy="1438795"/>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a16="http://schemas.microsoft.com/office/drawing/2014/main" id="{B8084BA0-C21C-515A-A577-9BF0B7A1AC36}"/>
              </a:ext>
            </a:extLst>
          </p:cNvPr>
          <p:cNvCxnSpPr>
            <a:cxnSpLocks/>
            <a:endCxn id="40" idx="1"/>
          </p:cNvCxnSpPr>
          <p:nvPr/>
        </p:nvCxnSpPr>
        <p:spPr>
          <a:xfrm>
            <a:off x="6008914" y="2439466"/>
            <a:ext cx="460733" cy="0"/>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46" name="Straight Arrow Connector 45">
            <a:extLst>
              <a:ext uri="{FF2B5EF4-FFF2-40B4-BE49-F238E27FC236}">
                <a16:creationId xmlns:a16="http://schemas.microsoft.com/office/drawing/2014/main" id="{E256335C-9921-A952-279C-BEA10D562E3B}"/>
              </a:ext>
            </a:extLst>
          </p:cNvPr>
          <p:cNvCxnSpPr>
            <a:cxnSpLocks/>
            <a:endCxn id="41" idx="1"/>
          </p:cNvCxnSpPr>
          <p:nvPr/>
        </p:nvCxnSpPr>
        <p:spPr>
          <a:xfrm>
            <a:off x="6008914" y="4853846"/>
            <a:ext cx="523256" cy="0"/>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4E805475-C3C6-8852-7392-83995D43D64F}"/>
              </a:ext>
            </a:extLst>
          </p:cNvPr>
          <p:cNvCxnSpPr>
            <a:cxnSpLocks/>
            <a:stCxn id="41" idx="3"/>
            <a:endCxn id="42" idx="1"/>
          </p:cNvCxnSpPr>
          <p:nvPr/>
        </p:nvCxnSpPr>
        <p:spPr>
          <a:xfrm flipV="1">
            <a:off x="8771021" y="3726678"/>
            <a:ext cx="811434" cy="1127168"/>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48" name="Straight Arrow Connector 47">
            <a:extLst>
              <a:ext uri="{FF2B5EF4-FFF2-40B4-BE49-F238E27FC236}">
                <a16:creationId xmlns:a16="http://schemas.microsoft.com/office/drawing/2014/main" id="{6F62385A-D213-E6F5-04C6-01B546A9B2D1}"/>
              </a:ext>
            </a:extLst>
          </p:cNvPr>
          <p:cNvCxnSpPr>
            <a:cxnSpLocks/>
            <a:stCxn id="40" idx="3"/>
            <a:endCxn id="42" idx="1"/>
          </p:cNvCxnSpPr>
          <p:nvPr/>
        </p:nvCxnSpPr>
        <p:spPr>
          <a:xfrm>
            <a:off x="8771021" y="2439466"/>
            <a:ext cx="811434" cy="1287212"/>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8487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par>
                                <p:cTn id="12" presetID="22" presetClass="entr" presetSubtype="8"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500"/>
                                        <p:tgtEl>
                                          <p:spTgt spid="45"/>
                                        </p:tgtEl>
                                      </p:cBhvr>
                                    </p:animEffect>
                                  </p:childTnLst>
                                </p:cTn>
                              </p:par>
                              <p:par>
                                <p:cTn id="26" presetID="22" presetClass="entr" presetSubtype="8"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1000"/>
                                        <p:tgtEl>
                                          <p:spTgt spid="4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1000"/>
                                        <p:tgtEl>
                                          <p:spTgt spid="41"/>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par>
                                <p:cTn id="40" presetID="22" presetClass="entr" presetSubtype="8"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left)">
                                      <p:cBhvr>
                                        <p:cTn id="42" dur="500"/>
                                        <p:tgtEl>
                                          <p:spTgt spid="47"/>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308811" y="135507"/>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Closed Loop Process</a:t>
            </a:r>
          </a:p>
        </p:txBody>
      </p:sp>
      <p:sp>
        <p:nvSpPr>
          <p:cNvPr id="10" name="Line 59">
            <a:extLst>
              <a:ext uri="{FF2B5EF4-FFF2-40B4-BE49-F238E27FC236}">
                <a16:creationId xmlns:a16="http://schemas.microsoft.com/office/drawing/2014/main" id="{D9567425-4726-2A59-934A-F07B28B1F3F4}"/>
              </a:ext>
            </a:extLst>
          </p:cNvPr>
          <p:cNvSpPr>
            <a:spLocks noChangeShapeType="1"/>
          </p:cNvSpPr>
          <p:nvPr/>
        </p:nvSpPr>
        <p:spPr bwMode="auto">
          <a:xfrm flipV="1">
            <a:off x="9915319" y="90096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1" name="Rectangle 60">
            <a:extLst>
              <a:ext uri="{FF2B5EF4-FFF2-40B4-BE49-F238E27FC236}">
                <a16:creationId xmlns:a16="http://schemas.microsoft.com/office/drawing/2014/main" id="{2071EA30-35E8-A75E-6AAB-FAAAD009F5AF}"/>
              </a:ext>
            </a:extLst>
          </p:cNvPr>
          <p:cNvSpPr>
            <a:spLocks noChangeArrowheads="1"/>
          </p:cNvSpPr>
          <p:nvPr/>
        </p:nvSpPr>
        <p:spPr bwMode="auto">
          <a:xfrm>
            <a:off x="9915319" y="894618"/>
            <a:ext cx="6350" cy="63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3" name="Line 104">
            <a:extLst>
              <a:ext uri="{FF2B5EF4-FFF2-40B4-BE49-F238E27FC236}">
                <a16:creationId xmlns:a16="http://schemas.microsoft.com/office/drawing/2014/main" id="{66A9DF81-16E7-C01E-AC63-CABFE7110090}"/>
              </a:ext>
            </a:extLst>
          </p:cNvPr>
          <p:cNvSpPr>
            <a:spLocks noChangeShapeType="1"/>
          </p:cNvSpPr>
          <p:nvPr/>
        </p:nvSpPr>
        <p:spPr bwMode="auto">
          <a:xfrm>
            <a:off x="9921669" y="90096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4" name="Rectangle 105">
            <a:extLst>
              <a:ext uri="{FF2B5EF4-FFF2-40B4-BE49-F238E27FC236}">
                <a16:creationId xmlns:a16="http://schemas.microsoft.com/office/drawing/2014/main" id="{11B76381-88EC-9521-2EEC-95143B210552}"/>
              </a:ext>
            </a:extLst>
          </p:cNvPr>
          <p:cNvSpPr>
            <a:spLocks noChangeArrowheads="1"/>
          </p:cNvSpPr>
          <p:nvPr/>
        </p:nvSpPr>
        <p:spPr bwMode="auto">
          <a:xfrm>
            <a:off x="9921669" y="900968"/>
            <a:ext cx="6350" cy="63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5" name="Rectangle: Rounded Corners 183">
            <a:extLst>
              <a:ext uri="{FF2B5EF4-FFF2-40B4-BE49-F238E27FC236}">
                <a16:creationId xmlns:a16="http://schemas.microsoft.com/office/drawing/2014/main" id="{4BF4D39F-3BF2-FCAA-4C87-0FD540E0985D}"/>
              </a:ext>
            </a:extLst>
          </p:cNvPr>
          <p:cNvSpPr/>
          <p:nvPr/>
        </p:nvSpPr>
        <p:spPr>
          <a:xfrm>
            <a:off x="3381539" y="817636"/>
            <a:ext cx="2615500" cy="23546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Empty residue liquids</a:t>
            </a:r>
          </a:p>
          <a:p>
            <a:pPr lvl="0">
              <a:defRPr/>
            </a:pPr>
            <a:r>
              <a:rPr lang="en-US"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lvl="0">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Place returned Pet/Alu scheme articles in plastic sacks</a:t>
            </a:r>
          </a:p>
          <a:p>
            <a:pPr lvl="0">
              <a:defRPr/>
            </a:pPr>
            <a:r>
              <a:rPr lang="en-GB"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lvl="0">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Do Not Crush Pet/Cans</a:t>
            </a:r>
            <a:endParaRPr lang="en-US"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p:txBody>
      </p:sp>
      <p:sp>
        <p:nvSpPr>
          <p:cNvPr id="12" name="Line 59">
            <a:extLst>
              <a:ext uri="{FF2B5EF4-FFF2-40B4-BE49-F238E27FC236}">
                <a16:creationId xmlns:a16="http://schemas.microsoft.com/office/drawing/2014/main" id="{873712A9-F059-9DE3-0035-08A09F13C6CF}"/>
              </a:ext>
            </a:extLst>
          </p:cNvPr>
          <p:cNvSpPr>
            <a:spLocks noChangeShapeType="1"/>
          </p:cNvSpPr>
          <p:nvPr/>
        </p:nvSpPr>
        <p:spPr bwMode="auto">
          <a:xfrm flipV="1">
            <a:off x="9916394" y="965361"/>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5" name="Rectangle 60">
            <a:extLst>
              <a:ext uri="{FF2B5EF4-FFF2-40B4-BE49-F238E27FC236}">
                <a16:creationId xmlns:a16="http://schemas.microsoft.com/office/drawing/2014/main" id="{09200883-6E89-E119-3400-3F0DA5841666}"/>
              </a:ext>
            </a:extLst>
          </p:cNvPr>
          <p:cNvSpPr>
            <a:spLocks noChangeArrowheads="1"/>
          </p:cNvSpPr>
          <p:nvPr/>
        </p:nvSpPr>
        <p:spPr bwMode="auto">
          <a:xfrm>
            <a:off x="9916394" y="959011"/>
            <a:ext cx="6350" cy="63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6" name="Line 71">
            <a:extLst>
              <a:ext uri="{FF2B5EF4-FFF2-40B4-BE49-F238E27FC236}">
                <a16:creationId xmlns:a16="http://schemas.microsoft.com/office/drawing/2014/main" id="{FF4CFC0D-194B-C6FD-11AC-02EFAF94A4F0}"/>
              </a:ext>
            </a:extLst>
          </p:cNvPr>
          <p:cNvSpPr>
            <a:spLocks noChangeShapeType="1"/>
          </p:cNvSpPr>
          <p:nvPr/>
        </p:nvSpPr>
        <p:spPr bwMode="auto">
          <a:xfrm flipV="1">
            <a:off x="1346345" y="1265908"/>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17" name="Line 104">
            <a:extLst>
              <a:ext uri="{FF2B5EF4-FFF2-40B4-BE49-F238E27FC236}">
                <a16:creationId xmlns:a16="http://schemas.microsoft.com/office/drawing/2014/main" id="{38C990B5-CEDD-7BC7-503A-03A8EC761AB4}"/>
              </a:ext>
            </a:extLst>
          </p:cNvPr>
          <p:cNvSpPr>
            <a:spLocks noChangeShapeType="1"/>
          </p:cNvSpPr>
          <p:nvPr/>
        </p:nvSpPr>
        <p:spPr bwMode="auto">
          <a:xfrm>
            <a:off x="9922744" y="965361"/>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8" name="Rectangle 105">
            <a:extLst>
              <a:ext uri="{FF2B5EF4-FFF2-40B4-BE49-F238E27FC236}">
                <a16:creationId xmlns:a16="http://schemas.microsoft.com/office/drawing/2014/main" id="{B6B2CC6F-995F-745E-CAC3-AB9B84E6A78D}"/>
              </a:ext>
            </a:extLst>
          </p:cNvPr>
          <p:cNvSpPr>
            <a:spLocks noChangeArrowheads="1"/>
          </p:cNvSpPr>
          <p:nvPr/>
        </p:nvSpPr>
        <p:spPr bwMode="auto">
          <a:xfrm>
            <a:off x="9922744" y="965361"/>
            <a:ext cx="6350" cy="63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9" name="Line 106">
            <a:extLst>
              <a:ext uri="{FF2B5EF4-FFF2-40B4-BE49-F238E27FC236}">
                <a16:creationId xmlns:a16="http://schemas.microsoft.com/office/drawing/2014/main" id="{61AE9E06-660A-DC2F-A016-6C8A826F62A1}"/>
              </a:ext>
            </a:extLst>
          </p:cNvPr>
          <p:cNvSpPr>
            <a:spLocks noChangeShapeType="1"/>
          </p:cNvSpPr>
          <p:nvPr/>
        </p:nvSpPr>
        <p:spPr bwMode="auto">
          <a:xfrm>
            <a:off x="9922744" y="1155861"/>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0" name="Rectangle 107">
            <a:extLst>
              <a:ext uri="{FF2B5EF4-FFF2-40B4-BE49-F238E27FC236}">
                <a16:creationId xmlns:a16="http://schemas.microsoft.com/office/drawing/2014/main" id="{BF8DFA5A-6586-CC6A-C35E-4594F5337184}"/>
              </a:ext>
            </a:extLst>
          </p:cNvPr>
          <p:cNvSpPr>
            <a:spLocks noChangeArrowheads="1"/>
          </p:cNvSpPr>
          <p:nvPr/>
        </p:nvSpPr>
        <p:spPr bwMode="auto">
          <a:xfrm>
            <a:off x="9922744" y="1155861"/>
            <a:ext cx="6350" cy="635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1" name="Line 108">
            <a:extLst>
              <a:ext uri="{FF2B5EF4-FFF2-40B4-BE49-F238E27FC236}">
                <a16:creationId xmlns:a16="http://schemas.microsoft.com/office/drawing/2014/main" id="{8170B3F3-E7D3-2A1A-BE9D-98CCDD542F31}"/>
              </a:ext>
            </a:extLst>
          </p:cNvPr>
          <p:cNvSpPr>
            <a:spLocks noChangeShapeType="1"/>
          </p:cNvSpPr>
          <p:nvPr/>
        </p:nvSpPr>
        <p:spPr bwMode="auto">
          <a:xfrm>
            <a:off x="9973397" y="1132991"/>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22" name="Rectangle 109">
            <a:extLst>
              <a:ext uri="{FF2B5EF4-FFF2-40B4-BE49-F238E27FC236}">
                <a16:creationId xmlns:a16="http://schemas.microsoft.com/office/drawing/2014/main" id="{CFEF2EF2-4441-C183-A53D-FA48E54062F8}"/>
              </a:ext>
            </a:extLst>
          </p:cNvPr>
          <p:cNvSpPr>
            <a:spLocks noChangeArrowheads="1"/>
          </p:cNvSpPr>
          <p:nvPr/>
        </p:nvSpPr>
        <p:spPr bwMode="auto">
          <a:xfrm>
            <a:off x="9949351" y="1108977"/>
            <a:ext cx="30479" cy="3047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23" name="Rectangle: Rounded Corners 181">
            <a:extLst>
              <a:ext uri="{FF2B5EF4-FFF2-40B4-BE49-F238E27FC236}">
                <a16:creationId xmlns:a16="http://schemas.microsoft.com/office/drawing/2014/main" id="{0FD9B888-82A6-6EE0-6D96-F823ED1C9D5B}"/>
              </a:ext>
            </a:extLst>
          </p:cNvPr>
          <p:cNvSpPr/>
          <p:nvPr/>
        </p:nvSpPr>
        <p:spPr>
          <a:xfrm>
            <a:off x="920221" y="2471063"/>
            <a:ext cx="2033523" cy="180083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Scheme articles are retained at RPO location </a:t>
            </a:r>
          </a:p>
        </p:txBody>
      </p:sp>
      <p:sp>
        <p:nvSpPr>
          <p:cNvPr id="24" name="Rectangle: Rounded Corners 184">
            <a:extLst>
              <a:ext uri="{FF2B5EF4-FFF2-40B4-BE49-F238E27FC236}">
                <a16:creationId xmlns:a16="http://schemas.microsoft.com/office/drawing/2014/main" id="{CA8019A6-129B-E89D-A6F5-EB011E6961E1}"/>
              </a:ext>
            </a:extLst>
          </p:cNvPr>
          <p:cNvSpPr/>
          <p:nvPr/>
        </p:nvSpPr>
        <p:spPr>
          <a:xfrm>
            <a:off x="3381539" y="3416478"/>
            <a:ext cx="2615500" cy="23546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Empty residue liquids</a:t>
            </a:r>
          </a:p>
          <a:p>
            <a:pPr defTabSz="914446">
              <a:defRPr/>
            </a:pPr>
            <a:r>
              <a:rPr lang="en-GB" sz="4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Place returned glass scheme articles in </a:t>
            </a:r>
            <a:r>
              <a:rPr lang="en-GB" b="1" dirty="0">
                <a:solidFill>
                  <a:srgbClr val="FF0000"/>
                </a:solidFill>
                <a:latin typeface="Quire Sans Light" panose="020B0302040400020003" pitchFamily="34" charset="0"/>
                <a:ea typeface="Calibri" panose="020F0502020204030204" pitchFamily="34" charset="0"/>
                <a:cs typeface="Times New Roman" panose="02020603050405020304" pitchFamily="18" charset="0"/>
              </a:rPr>
              <a:t>bins or </a:t>
            </a: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tote boxes </a:t>
            </a:r>
          </a:p>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(double stack  bottles to maximise fill) </a:t>
            </a:r>
          </a:p>
          <a:p>
            <a:pPr defTabSz="914446">
              <a:defRPr/>
            </a:pPr>
            <a:r>
              <a:rPr lang="en-GB"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defTabSz="914446">
              <a:defRPr/>
            </a:pPr>
            <a:r>
              <a:rPr lang="en-GB" sz="16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Do Not Break the Glass </a:t>
            </a:r>
            <a:r>
              <a:rPr lang="en-GB" sz="1600" b="1" dirty="0">
                <a:solidFill>
                  <a:srgbClr val="FF0000"/>
                </a:solidFill>
                <a:latin typeface="Quire Sans Light" panose="020B0302040400020003" pitchFamily="34" charset="0"/>
                <a:ea typeface="Calibri" panose="020F0502020204030204" pitchFamily="34" charset="0"/>
                <a:cs typeface="Times New Roman" panose="02020603050405020304" pitchFamily="18" charset="0"/>
              </a:rPr>
              <a:t>in tote boxes</a:t>
            </a:r>
            <a:endParaRPr lang="en-GB" sz="16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p:txBody>
      </p:sp>
      <p:sp>
        <p:nvSpPr>
          <p:cNvPr id="25" name="Rectangle: Rounded Corners 185">
            <a:extLst>
              <a:ext uri="{FF2B5EF4-FFF2-40B4-BE49-F238E27FC236}">
                <a16:creationId xmlns:a16="http://schemas.microsoft.com/office/drawing/2014/main" id="{A3BB4F5F-A377-C95C-2BE9-10B337A9DD0A}"/>
              </a:ext>
            </a:extLst>
          </p:cNvPr>
          <p:cNvSpPr/>
          <p:nvPr/>
        </p:nvSpPr>
        <p:spPr>
          <a:xfrm>
            <a:off x="6450582" y="894618"/>
            <a:ext cx="2301532" cy="227771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Once plastic sacks are full close and seal with barcoded security tags </a:t>
            </a:r>
          </a:p>
          <a:p>
            <a:pPr lvl="0">
              <a:defRPr/>
            </a:pPr>
            <a:r>
              <a:rPr lang="en-GB" sz="8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 </a:t>
            </a:r>
          </a:p>
          <a:p>
            <a:pPr lvl="0">
              <a:defRPr/>
            </a:pPr>
            <a:r>
              <a:rPr lang="en-GB" sz="1600"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a:t>
            </a: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leave 30cm empty so that bag can be sealed)</a:t>
            </a:r>
          </a:p>
        </p:txBody>
      </p:sp>
      <p:sp>
        <p:nvSpPr>
          <p:cNvPr id="26" name="Rectangle: Rounded Corners 186">
            <a:extLst>
              <a:ext uri="{FF2B5EF4-FFF2-40B4-BE49-F238E27FC236}">
                <a16:creationId xmlns:a16="http://schemas.microsoft.com/office/drawing/2014/main" id="{707A06AA-A565-92C5-7208-82D7B842CEBF}"/>
              </a:ext>
            </a:extLst>
          </p:cNvPr>
          <p:cNvSpPr/>
          <p:nvPr/>
        </p:nvSpPr>
        <p:spPr>
          <a:xfrm>
            <a:off x="6464412" y="3416478"/>
            <a:ext cx="2287702" cy="23546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Once tote is full close lid and seal with barcoded security tag</a:t>
            </a:r>
          </a:p>
          <a:p>
            <a:pPr defTabSz="914446">
              <a:defRPr/>
            </a:pPr>
            <a:endPar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a:p>
            <a:pPr defTabSz="914446">
              <a:defRPr/>
            </a:pPr>
            <a:r>
              <a:rPr lang="en-GB" b="1" dirty="0">
                <a:solidFill>
                  <a:schemeClr val="tx1"/>
                </a:solidFill>
                <a:latin typeface="Quire Sans Light" panose="020B0302040400020003" pitchFamily="34" charset="0"/>
                <a:ea typeface="Calibri" panose="020F0502020204030204" pitchFamily="34" charset="0"/>
                <a:cs typeface="Times New Roman" panose="02020603050405020304" pitchFamily="18" charset="0"/>
              </a:rPr>
              <a:t>Close bin lid</a:t>
            </a:r>
            <a:endParaRPr lang="en-GB" b="1" strike="sngStrike" dirty="0">
              <a:solidFill>
                <a:schemeClr val="tx1"/>
              </a:solidFill>
              <a:latin typeface="Quire Sans Light" panose="020B0302040400020003" pitchFamily="34" charset="0"/>
              <a:ea typeface="Calibri" panose="020F0502020204030204" pitchFamily="34" charset="0"/>
              <a:cs typeface="Times New Roman" panose="02020603050405020304" pitchFamily="18" charset="0"/>
            </a:endParaRPr>
          </a:p>
        </p:txBody>
      </p:sp>
      <p:sp>
        <p:nvSpPr>
          <p:cNvPr id="27" name="Rectangle: Rounded Corners 188">
            <a:extLst>
              <a:ext uri="{FF2B5EF4-FFF2-40B4-BE49-F238E27FC236}">
                <a16:creationId xmlns:a16="http://schemas.microsoft.com/office/drawing/2014/main" id="{389B8111-1FF7-94F9-3418-67E5748DEE8E}"/>
              </a:ext>
            </a:extLst>
          </p:cNvPr>
          <p:cNvSpPr/>
          <p:nvPr/>
        </p:nvSpPr>
        <p:spPr>
          <a:xfrm>
            <a:off x="9507707" y="1483974"/>
            <a:ext cx="2033524" cy="407120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Place bags / totes / bins in secure designated uplift area and ensure area is clear of obstruction ready for uplift </a:t>
            </a:r>
          </a:p>
          <a:p>
            <a:pPr defTabSz="914446" eaLnBrk="0" fontAlgn="base" hangingPunct="0">
              <a:spcBef>
                <a:spcPct val="0"/>
              </a:spcBef>
              <a:spcAft>
                <a:spcPct val="0"/>
              </a:spcAft>
              <a:defRPr/>
            </a:pPr>
            <a:endParaRPr lang="en-GB" altLang="en-US" b="1" dirty="0">
              <a:solidFill>
                <a:schemeClr val="tx1"/>
              </a:solidFill>
              <a:latin typeface="Quire Sans Light" panose="020B0302040400020003" pitchFamily="34" charset="0"/>
            </a:endParaRPr>
          </a:p>
          <a:p>
            <a:pPr defTabSz="914446" eaLnBrk="0" fontAlgn="base" hangingPunct="0">
              <a:spcBef>
                <a:spcPct val="0"/>
              </a:spcBef>
              <a:spcAft>
                <a:spcPct val="0"/>
              </a:spcAft>
              <a:defRPr/>
            </a:pPr>
            <a:r>
              <a:rPr lang="en-GB" altLang="en-US" b="1" dirty="0">
                <a:solidFill>
                  <a:schemeClr val="tx1"/>
                </a:solidFill>
                <a:latin typeface="Quire Sans Light" panose="020B0302040400020003" pitchFamily="34" charset="0"/>
              </a:rPr>
              <a:t>Glass bins will be weighed by collection driver prior to tipping into vehicle)</a:t>
            </a:r>
          </a:p>
        </p:txBody>
      </p:sp>
      <p:cxnSp>
        <p:nvCxnSpPr>
          <p:cNvPr id="28" name="Straight Arrow Connector 27">
            <a:extLst>
              <a:ext uri="{FF2B5EF4-FFF2-40B4-BE49-F238E27FC236}">
                <a16:creationId xmlns:a16="http://schemas.microsoft.com/office/drawing/2014/main" id="{06FAC6F0-9E04-7AB2-DE29-1E934477E172}"/>
              </a:ext>
            </a:extLst>
          </p:cNvPr>
          <p:cNvCxnSpPr>
            <a:cxnSpLocks/>
            <a:stCxn id="23" idx="3"/>
            <a:endCxn id="5" idx="1"/>
          </p:cNvCxnSpPr>
          <p:nvPr/>
        </p:nvCxnSpPr>
        <p:spPr>
          <a:xfrm flipV="1">
            <a:off x="2953744" y="1994984"/>
            <a:ext cx="427795" cy="1376497"/>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29" name="Straight Arrow Connector 28">
            <a:extLst>
              <a:ext uri="{FF2B5EF4-FFF2-40B4-BE49-F238E27FC236}">
                <a16:creationId xmlns:a16="http://schemas.microsoft.com/office/drawing/2014/main" id="{689C4216-56E2-AF34-A48E-3616C9EE1850}"/>
              </a:ext>
            </a:extLst>
          </p:cNvPr>
          <p:cNvCxnSpPr>
            <a:cxnSpLocks/>
            <a:endCxn id="24" idx="1"/>
          </p:cNvCxnSpPr>
          <p:nvPr/>
        </p:nvCxnSpPr>
        <p:spPr>
          <a:xfrm>
            <a:off x="2985005" y="3371481"/>
            <a:ext cx="396534" cy="1222345"/>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30" name="Straight Arrow Connector 29">
            <a:extLst>
              <a:ext uri="{FF2B5EF4-FFF2-40B4-BE49-F238E27FC236}">
                <a16:creationId xmlns:a16="http://schemas.microsoft.com/office/drawing/2014/main" id="{89C03FB8-65D7-2BD7-71E0-A6C5E3439D27}"/>
              </a:ext>
            </a:extLst>
          </p:cNvPr>
          <p:cNvCxnSpPr>
            <a:cxnSpLocks/>
            <a:stCxn id="5" idx="3"/>
            <a:endCxn id="25" idx="1"/>
          </p:cNvCxnSpPr>
          <p:nvPr/>
        </p:nvCxnSpPr>
        <p:spPr>
          <a:xfrm>
            <a:off x="5997039" y="1994984"/>
            <a:ext cx="453543" cy="38491"/>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3E991408-A679-EBB5-C36C-F872580F8852}"/>
              </a:ext>
            </a:extLst>
          </p:cNvPr>
          <p:cNvCxnSpPr>
            <a:cxnSpLocks/>
            <a:stCxn id="24" idx="3"/>
            <a:endCxn id="26" idx="1"/>
          </p:cNvCxnSpPr>
          <p:nvPr/>
        </p:nvCxnSpPr>
        <p:spPr>
          <a:xfrm>
            <a:off x="5997039" y="4593826"/>
            <a:ext cx="467373" cy="0"/>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id="{3E16B8FE-1510-2E60-94F0-29A409D461BD}"/>
              </a:ext>
            </a:extLst>
          </p:cNvPr>
          <p:cNvCxnSpPr>
            <a:cxnSpLocks/>
            <a:stCxn id="26" idx="3"/>
            <a:endCxn id="27" idx="1"/>
          </p:cNvCxnSpPr>
          <p:nvPr/>
        </p:nvCxnSpPr>
        <p:spPr>
          <a:xfrm flipV="1">
            <a:off x="8752114" y="3519577"/>
            <a:ext cx="755593" cy="1074249"/>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cxnSp>
        <p:nvCxnSpPr>
          <p:cNvPr id="51" name="Straight Arrow Connector 50">
            <a:extLst>
              <a:ext uri="{FF2B5EF4-FFF2-40B4-BE49-F238E27FC236}">
                <a16:creationId xmlns:a16="http://schemas.microsoft.com/office/drawing/2014/main" id="{78FF4393-3B19-7848-D23B-12031735F4B1}"/>
              </a:ext>
            </a:extLst>
          </p:cNvPr>
          <p:cNvCxnSpPr>
            <a:cxnSpLocks/>
            <a:stCxn id="25" idx="3"/>
            <a:endCxn id="27" idx="1"/>
          </p:cNvCxnSpPr>
          <p:nvPr/>
        </p:nvCxnSpPr>
        <p:spPr>
          <a:xfrm>
            <a:off x="8752114" y="2033475"/>
            <a:ext cx="755593" cy="1486102"/>
          </a:xfrm>
          <a:prstGeom prst="straightConnector1">
            <a:avLst/>
          </a:prstGeom>
          <a:ln w="38100">
            <a:solidFill>
              <a:srgbClr val="660269"/>
            </a:solidFill>
            <a:tailEnd type="triangle"/>
          </a:ln>
        </p:spPr>
        <p:style>
          <a:lnRef idx="3">
            <a:schemeClr val="accent6"/>
          </a:lnRef>
          <a:fillRef idx="0">
            <a:schemeClr val="accent6"/>
          </a:fillRef>
          <a:effectRef idx="2">
            <a:schemeClr val="accent6"/>
          </a:effectRef>
          <a:fontRef idx="minor">
            <a:schemeClr val="tx1"/>
          </a:fontRef>
        </p:style>
      </p:cxnSp>
      <p:sp>
        <p:nvSpPr>
          <p:cNvPr id="31" name="Rectangle: Rounded Corners 188">
            <a:extLst>
              <a:ext uri="{FF2B5EF4-FFF2-40B4-BE49-F238E27FC236}">
                <a16:creationId xmlns:a16="http://schemas.microsoft.com/office/drawing/2014/main" id="{0F45EDCB-B16C-1F46-977D-90DD5EC260CC}"/>
              </a:ext>
            </a:extLst>
          </p:cNvPr>
          <p:cNvSpPr/>
          <p:nvPr/>
        </p:nvSpPr>
        <p:spPr>
          <a:xfrm>
            <a:off x="3558325" y="5977487"/>
            <a:ext cx="7982906" cy="6803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46" eaLnBrk="0" fontAlgn="base" hangingPunct="0">
              <a:spcBef>
                <a:spcPct val="0"/>
              </a:spcBef>
              <a:spcAft>
                <a:spcPct val="0"/>
              </a:spcAft>
              <a:defRPr/>
            </a:pPr>
            <a:r>
              <a:rPr lang="en-GB" sz="2000" b="1" dirty="0">
                <a:solidFill>
                  <a:schemeClr val="tx1"/>
                </a:solidFill>
                <a:latin typeface="Quire Sans Light" panose="020B0302040400020003" pitchFamily="34" charset="0"/>
                <a:cs typeface="Times New Roman" panose="02020603050405020304" pitchFamily="18" charset="0"/>
              </a:rPr>
              <a:t>Bulk glass collection will be available where accurate sales or purchase data can also be provided.  Details to be issued shortly. </a:t>
            </a:r>
            <a:endParaRPr lang="en-GB" altLang="en-US" sz="2000" b="1" dirty="0">
              <a:solidFill>
                <a:schemeClr val="tx1"/>
              </a:solidFill>
              <a:latin typeface="Quire Sans Light" panose="020B0302040400020003" pitchFamily="34" charset="0"/>
              <a:cs typeface="Times New Roman" panose="02020603050405020304" pitchFamily="18" charset="0"/>
            </a:endParaRPr>
          </a:p>
        </p:txBody>
      </p:sp>
    </p:spTree>
    <p:extLst>
      <p:ext uri="{BB962C8B-B14F-4D97-AF65-F5344CB8AC3E}">
        <p14:creationId xmlns:p14="http://schemas.microsoft.com/office/powerpoint/2010/main" val="22041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par>
                                <p:cTn id="12" presetID="22" presetClass="entr" presetSubtype="8"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1000"/>
                                        <p:tgtEl>
                                          <p:spTgt spid="24"/>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22" presetClass="entr" presetSubtype="8"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1000"/>
                                        <p:tgtEl>
                                          <p:spTgt spid="2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1000"/>
                                        <p:tgtEl>
                                          <p:spTgt spid="26"/>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par>
                                <p:cTn id="40" presetID="22" presetClass="entr" presetSubtype="8"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1000"/>
                                        <p:tgtEl>
                                          <p:spTgt spid="27"/>
                                        </p:tgtEl>
                                      </p:cBhvr>
                                    </p:animEffect>
                                  </p:childTnLst>
                                </p:cTn>
                              </p:par>
                            </p:childTnLst>
                          </p:cTn>
                        </p:par>
                        <p:par>
                          <p:cTn id="47" fill="hold">
                            <p:stCondLst>
                              <p:cond delay="5500"/>
                            </p:stCondLst>
                            <p:childTnLst>
                              <p:par>
                                <p:cTn id="48" presetID="22" presetClass="entr" presetSubtype="8"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6" grpId="0" animBg="1"/>
      <p:bldP spid="27"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455973" y="192322"/>
            <a:ext cx="10587790" cy="1077218"/>
          </a:xfrm>
          <a:prstGeom prst="rect">
            <a:avLst/>
          </a:prstGeom>
          <a:noFill/>
        </p:spPr>
        <p:txBody>
          <a:bodyPr wrap="square" rtlCol="0">
            <a:spAutoFit/>
          </a:bodyPr>
          <a:lstStyle/>
          <a:p>
            <a:r>
              <a:rPr lang="en-GB" sz="3200" b="1" dirty="0">
                <a:solidFill>
                  <a:srgbClr val="CFD71F"/>
                </a:solidFill>
                <a:latin typeface="Arial Black" panose="020B0604020202020204" pitchFamily="34" charset="0"/>
                <a:cs typeface="Arial Black" panose="020B0604020202020204" pitchFamily="34" charset="0"/>
              </a:rPr>
              <a:t>Collection Mode – RVM/Manual/Closed Loop </a:t>
            </a:r>
          </a:p>
          <a:p>
            <a:endParaRPr lang="en-US" sz="3200" b="1" dirty="0">
              <a:solidFill>
                <a:srgbClr val="CFD71F"/>
              </a:solidFill>
              <a:latin typeface="Arial Black" panose="020B0604020202020204" pitchFamily="34" charset="0"/>
              <a:cs typeface="Arial Black" panose="020B0604020202020204" pitchFamily="34" charset="0"/>
            </a:endParaRPr>
          </a:p>
        </p:txBody>
      </p:sp>
      <p:sp>
        <p:nvSpPr>
          <p:cNvPr id="10" name="Line 59">
            <a:extLst>
              <a:ext uri="{FF2B5EF4-FFF2-40B4-BE49-F238E27FC236}">
                <a16:creationId xmlns:a16="http://schemas.microsoft.com/office/drawing/2014/main" id="{D9567425-4726-2A59-934A-F07B28B1F3F4}"/>
              </a:ext>
            </a:extLst>
          </p:cNvPr>
          <p:cNvSpPr>
            <a:spLocks noChangeShapeType="1"/>
          </p:cNvSpPr>
          <p:nvPr/>
        </p:nvSpPr>
        <p:spPr bwMode="auto">
          <a:xfrm flipV="1">
            <a:off x="991834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1" name="Rectangle 60">
            <a:extLst>
              <a:ext uri="{FF2B5EF4-FFF2-40B4-BE49-F238E27FC236}">
                <a16:creationId xmlns:a16="http://schemas.microsoft.com/office/drawing/2014/main" id="{2071EA30-35E8-A75E-6AAB-FAAAD009F5AF}"/>
              </a:ext>
            </a:extLst>
          </p:cNvPr>
          <p:cNvSpPr>
            <a:spLocks noChangeArrowheads="1"/>
          </p:cNvSpPr>
          <p:nvPr/>
        </p:nvSpPr>
        <p:spPr bwMode="auto">
          <a:xfrm>
            <a:off x="9918342" y="96978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3" name="Line 104">
            <a:extLst>
              <a:ext uri="{FF2B5EF4-FFF2-40B4-BE49-F238E27FC236}">
                <a16:creationId xmlns:a16="http://schemas.microsoft.com/office/drawing/2014/main" id="{66A9DF81-16E7-C01E-AC63-CABFE7110090}"/>
              </a:ext>
            </a:extLst>
          </p:cNvPr>
          <p:cNvSpPr>
            <a:spLocks noChangeShapeType="1"/>
          </p:cNvSpPr>
          <p:nvPr/>
        </p:nvSpPr>
        <p:spPr bwMode="auto">
          <a:xfrm>
            <a:off x="992469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4" name="Rectangle 105">
            <a:extLst>
              <a:ext uri="{FF2B5EF4-FFF2-40B4-BE49-F238E27FC236}">
                <a16:creationId xmlns:a16="http://schemas.microsoft.com/office/drawing/2014/main" id="{11B76381-88EC-9521-2EEC-95143B210552}"/>
              </a:ext>
            </a:extLst>
          </p:cNvPr>
          <p:cNvSpPr>
            <a:spLocks noChangeArrowheads="1"/>
          </p:cNvSpPr>
          <p:nvPr/>
        </p:nvSpPr>
        <p:spPr bwMode="auto">
          <a:xfrm>
            <a:off x="9924692" y="97613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2" name="Line 59">
            <a:extLst>
              <a:ext uri="{FF2B5EF4-FFF2-40B4-BE49-F238E27FC236}">
                <a16:creationId xmlns:a16="http://schemas.microsoft.com/office/drawing/2014/main" id="{873712A9-F059-9DE3-0035-08A09F13C6CF}"/>
              </a:ext>
            </a:extLst>
          </p:cNvPr>
          <p:cNvSpPr>
            <a:spLocks noChangeShapeType="1"/>
          </p:cNvSpPr>
          <p:nvPr/>
        </p:nvSpPr>
        <p:spPr bwMode="auto">
          <a:xfrm flipV="1">
            <a:off x="9919417" y="10405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5" name="Rectangle 60">
            <a:extLst>
              <a:ext uri="{FF2B5EF4-FFF2-40B4-BE49-F238E27FC236}">
                <a16:creationId xmlns:a16="http://schemas.microsoft.com/office/drawing/2014/main" id="{09200883-6E89-E119-3400-3F0DA5841666}"/>
              </a:ext>
            </a:extLst>
          </p:cNvPr>
          <p:cNvSpPr>
            <a:spLocks noChangeArrowheads="1"/>
          </p:cNvSpPr>
          <p:nvPr/>
        </p:nvSpPr>
        <p:spPr bwMode="auto">
          <a:xfrm>
            <a:off x="9919417" y="103417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7" name="Line 104">
            <a:extLst>
              <a:ext uri="{FF2B5EF4-FFF2-40B4-BE49-F238E27FC236}">
                <a16:creationId xmlns:a16="http://schemas.microsoft.com/office/drawing/2014/main" id="{38C990B5-CEDD-7BC7-503A-03A8EC761AB4}"/>
              </a:ext>
            </a:extLst>
          </p:cNvPr>
          <p:cNvSpPr>
            <a:spLocks noChangeShapeType="1"/>
          </p:cNvSpPr>
          <p:nvPr/>
        </p:nvSpPr>
        <p:spPr bwMode="auto">
          <a:xfrm>
            <a:off x="9925767" y="10405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8" name="Rectangle 105">
            <a:extLst>
              <a:ext uri="{FF2B5EF4-FFF2-40B4-BE49-F238E27FC236}">
                <a16:creationId xmlns:a16="http://schemas.microsoft.com/office/drawing/2014/main" id="{B6B2CC6F-995F-745E-CAC3-AB9B84E6A78D}"/>
              </a:ext>
            </a:extLst>
          </p:cNvPr>
          <p:cNvSpPr>
            <a:spLocks noChangeArrowheads="1"/>
          </p:cNvSpPr>
          <p:nvPr/>
        </p:nvSpPr>
        <p:spPr bwMode="auto">
          <a:xfrm>
            <a:off x="9925767" y="104052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9" name="Line 106">
            <a:extLst>
              <a:ext uri="{FF2B5EF4-FFF2-40B4-BE49-F238E27FC236}">
                <a16:creationId xmlns:a16="http://schemas.microsoft.com/office/drawing/2014/main" id="{61AE9E06-660A-DC2F-A016-6C8A826F62A1}"/>
              </a:ext>
            </a:extLst>
          </p:cNvPr>
          <p:cNvSpPr>
            <a:spLocks noChangeShapeType="1"/>
          </p:cNvSpPr>
          <p:nvPr/>
        </p:nvSpPr>
        <p:spPr bwMode="auto">
          <a:xfrm>
            <a:off x="9925767" y="12310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0" name="Rectangle 107">
            <a:extLst>
              <a:ext uri="{FF2B5EF4-FFF2-40B4-BE49-F238E27FC236}">
                <a16:creationId xmlns:a16="http://schemas.microsoft.com/office/drawing/2014/main" id="{BF8DFA5A-6586-CC6A-C35E-4594F5337184}"/>
              </a:ext>
            </a:extLst>
          </p:cNvPr>
          <p:cNvSpPr>
            <a:spLocks noChangeArrowheads="1"/>
          </p:cNvSpPr>
          <p:nvPr/>
        </p:nvSpPr>
        <p:spPr bwMode="auto">
          <a:xfrm>
            <a:off x="9925767" y="123102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1" name="Line 108">
            <a:extLst>
              <a:ext uri="{FF2B5EF4-FFF2-40B4-BE49-F238E27FC236}">
                <a16:creationId xmlns:a16="http://schemas.microsoft.com/office/drawing/2014/main" id="{8170B3F3-E7D3-2A1A-BE9D-98CCDD542F31}"/>
              </a:ext>
            </a:extLst>
          </p:cNvPr>
          <p:cNvSpPr>
            <a:spLocks noChangeShapeType="1"/>
          </p:cNvSpPr>
          <p:nvPr/>
        </p:nvSpPr>
        <p:spPr bwMode="auto">
          <a:xfrm>
            <a:off x="9976420" y="1208158"/>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22" name="Rectangle 109">
            <a:extLst>
              <a:ext uri="{FF2B5EF4-FFF2-40B4-BE49-F238E27FC236}">
                <a16:creationId xmlns:a16="http://schemas.microsoft.com/office/drawing/2014/main" id="{CFEF2EF2-4441-C183-A53D-FA48E54062F8}"/>
              </a:ext>
            </a:extLst>
          </p:cNvPr>
          <p:cNvSpPr>
            <a:spLocks noChangeArrowheads="1"/>
          </p:cNvSpPr>
          <p:nvPr/>
        </p:nvSpPr>
        <p:spPr bwMode="auto">
          <a:xfrm>
            <a:off x="9952374" y="1184144"/>
            <a:ext cx="30479" cy="30479"/>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grpSp>
        <p:nvGrpSpPr>
          <p:cNvPr id="3" name="Group 2">
            <a:extLst>
              <a:ext uri="{FF2B5EF4-FFF2-40B4-BE49-F238E27FC236}">
                <a16:creationId xmlns:a16="http://schemas.microsoft.com/office/drawing/2014/main" id="{871174D2-6968-5AC0-E72C-C21E33E41DA7}"/>
              </a:ext>
            </a:extLst>
          </p:cNvPr>
          <p:cNvGrpSpPr>
            <a:grpSpLocks noChangeAspect="1"/>
          </p:cNvGrpSpPr>
          <p:nvPr/>
        </p:nvGrpSpPr>
        <p:grpSpPr>
          <a:xfrm>
            <a:off x="711817" y="857246"/>
            <a:ext cx="11254435" cy="5399619"/>
            <a:chOff x="136020" y="706411"/>
            <a:chExt cx="10926832" cy="6155334"/>
          </a:xfrm>
        </p:grpSpPr>
        <p:pic>
          <p:nvPicPr>
            <p:cNvPr id="8" name="Picture 7" descr="Shape&#10;&#10;Description automatically generated with low confidence">
              <a:extLst>
                <a:ext uri="{FF2B5EF4-FFF2-40B4-BE49-F238E27FC236}">
                  <a16:creationId xmlns:a16="http://schemas.microsoft.com/office/drawing/2014/main" id="{DCEAF77D-F3AF-AF97-23FA-203347B8EFFC}"/>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72319" y="3715721"/>
              <a:ext cx="360000" cy="360000"/>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676F3D3E-FCE1-81A0-C3FF-2AE4C3C9B8D4}"/>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90171" y="5278675"/>
              <a:ext cx="540000" cy="540000"/>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38B2A0CE-1B1B-028B-AA45-70DA65F7C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4542" y="3259981"/>
              <a:ext cx="612000" cy="612000"/>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A2E701E5-C6E0-7310-85A3-FEF382761E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46" y="4166737"/>
              <a:ext cx="612000" cy="612000"/>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45CD1B6C-F307-D303-874F-53DD39E104BD}"/>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46259" y="3124751"/>
              <a:ext cx="828000" cy="828000"/>
            </a:xfrm>
            <a:prstGeom prst="rect">
              <a:avLst/>
            </a:prstGeom>
          </p:spPr>
        </p:pic>
        <p:pic>
          <p:nvPicPr>
            <p:cNvPr id="34" name="Picture 33" descr="Shape&#10;&#10;Description automatically generated with low confidence">
              <a:extLst>
                <a:ext uri="{FF2B5EF4-FFF2-40B4-BE49-F238E27FC236}">
                  <a16:creationId xmlns:a16="http://schemas.microsoft.com/office/drawing/2014/main" id="{D090A5C7-6572-1D3D-D783-DF8D4436204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96361" y="5595333"/>
              <a:ext cx="828000" cy="828000"/>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54249D64-2A49-E601-0B20-9835EA4044BD}"/>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25654" y="4408181"/>
              <a:ext cx="828000" cy="828000"/>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E3D3B5CD-A34F-AA35-2436-7876A6DCFD9A}"/>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97846" y="706411"/>
              <a:ext cx="828000" cy="828000"/>
            </a:xfrm>
            <a:prstGeom prst="rect">
              <a:avLst/>
            </a:prstGeom>
          </p:spPr>
        </p:pic>
        <p:grpSp>
          <p:nvGrpSpPr>
            <p:cNvPr id="37" name="Group 36">
              <a:extLst>
                <a:ext uri="{FF2B5EF4-FFF2-40B4-BE49-F238E27FC236}">
                  <a16:creationId xmlns:a16="http://schemas.microsoft.com/office/drawing/2014/main" id="{4F766C4D-F750-1F96-EF7C-E7800DA1A663}"/>
                </a:ext>
              </a:extLst>
            </p:cNvPr>
            <p:cNvGrpSpPr>
              <a:grpSpLocks noChangeAspect="1"/>
            </p:cNvGrpSpPr>
            <p:nvPr/>
          </p:nvGrpSpPr>
          <p:grpSpPr>
            <a:xfrm>
              <a:off x="1899495" y="3100697"/>
              <a:ext cx="828000" cy="464905"/>
              <a:chOff x="1758163" y="2814722"/>
              <a:chExt cx="1294405" cy="726779"/>
            </a:xfrm>
          </p:grpSpPr>
          <p:pic>
            <p:nvPicPr>
              <p:cNvPr id="95" name="Picture 94" descr="Shape&#10;&#10;Description automatically generated with low confidence">
                <a:extLst>
                  <a:ext uri="{FF2B5EF4-FFF2-40B4-BE49-F238E27FC236}">
                    <a16:creationId xmlns:a16="http://schemas.microsoft.com/office/drawing/2014/main" id="{F5A5BA3B-463F-E84D-6BC4-6115C2796C52}"/>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58163" y="2814722"/>
                <a:ext cx="720000" cy="720000"/>
              </a:xfrm>
              <a:prstGeom prst="rect">
                <a:avLst/>
              </a:prstGeom>
            </p:spPr>
          </p:pic>
          <p:pic>
            <p:nvPicPr>
              <p:cNvPr id="96" name="Picture 95" descr="Shape&#10;&#10;Description automatically generated with low confidence">
                <a:extLst>
                  <a:ext uri="{FF2B5EF4-FFF2-40B4-BE49-F238E27FC236}">
                    <a16:creationId xmlns:a16="http://schemas.microsoft.com/office/drawing/2014/main" id="{F3048483-E189-BF66-D88E-9BC223379E34}"/>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12568" y="3001501"/>
                <a:ext cx="540000" cy="540000"/>
              </a:xfrm>
              <a:prstGeom prst="rect">
                <a:avLst/>
              </a:prstGeom>
            </p:spPr>
          </p:pic>
        </p:grpSp>
        <p:pic>
          <p:nvPicPr>
            <p:cNvPr id="38" name="Picture 37" descr="Shape&#10;&#10;Description automatically generated with low confidence">
              <a:extLst>
                <a:ext uri="{FF2B5EF4-FFF2-40B4-BE49-F238E27FC236}">
                  <a16:creationId xmlns:a16="http://schemas.microsoft.com/office/drawing/2014/main" id="{B9E46665-5AF5-B2B6-8CD2-BA15ABD7BBD2}"/>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36567" y="5987521"/>
              <a:ext cx="576000" cy="576000"/>
            </a:xfrm>
            <a:prstGeom prst="rect">
              <a:avLst/>
            </a:prstGeom>
          </p:spPr>
        </p:pic>
        <p:pic>
          <p:nvPicPr>
            <p:cNvPr id="39" name="Picture 38" descr="Shape&#10;&#10;Description automatically generated with low confidence">
              <a:extLst>
                <a:ext uri="{FF2B5EF4-FFF2-40B4-BE49-F238E27FC236}">
                  <a16:creationId xmlns:a16="http://schemas.microsoft.com/office/drawing/2014/main" id="{EF73E899-44BF-BAA1-0E9A-938860EF2EA6}"/>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1193" y="820897"/>
              <a:ext cx="576000" cy="576000"/>
            </a:xfrm>
            <a:prstGeom prst="rect">
              <a:avLst/>
            </a:prstGeom>
          </p:spPr>
        </p:pic>
        <p:cxnSp>
          <p:nvCxnSpPr>
            <p:cNvPr id="40" name="Straight Arrow Connector 39">
              <a:extLst>
                <a:ext uri="{FF2B5EF4-FFF2-40B4-BE49-F238E27FC236}">
                  <a16:creationId xmlns:a16="http://schemas.microsoft.com/office/drawing/2014/main" id="{7DA0D500-782B-79F2-AD96-B2F4B23B86B4}"/>
                </a:ext>
              </a:extLst>
            </p:cNvPr>
            <p:cNvCxnSpPr>
              <a:cxnSpLocks/>
            </p:cNvCxnSpPr>
            <p:nvPr/>
          </p:nvCxnSpPr>
          <p:spPr>
            <a:xfrm flipV="1">
              <a:off x="1278469" y="1232933"/>
              <a:ext cx="643283" cy="47271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9464E88-8E6A-D630-5250-91E8D47E0C01}"/>
                </a:ext>
              </a:extLst>
            </p:cNvPr>
            <p:cNvCxnSpPr>
              <a:cxnSpLocks/>
            </p:cNvCxnSpPr>
            <p:nvPr/>
          </p:nvCxnSpPr>
          <p:spPr>
            <a:xfrm>
              <a:off x="1290472" y="2067899"/>
              <a:ext cx="740602" cy="1320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837AF3-342C-2C92-DA8A-6E984624A5B4}"/>
                </a:ext>
              </a:extLst>
            </p:cNvPr>
            <p:cNvCxnSpPr>
              <a:cxnSpLocks/>
            </p:cNvCxnSpPr>
            <p:nvPr/>
          </p:nvCxnSpPr>
          <p:spPr>
            <a:xfrm>
              <a:off x="1155007" y="5384813"/>
              <a:ext cx="1280506" cy="72621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A82CB72-2188-5027-DFE7-85495CAA1DA8}"/>
                </a:ext>
              </a:extLst>
            </p:cNvPr>
            <p:cNvSpPr txBox="1"/>
            <p:nvPr/>
          </p:nvSpPr>
          <p:spPr>
            <a:xfrm>
              <a:off x="2283279" y="2504629"/>
              <a:ext cx="953785" cy="298224"/>
            </a:xfrm>
            <a:prstGeom prst="rect">
              <a:avLst/>
            </a:prstGeom>
            <a:noFill/>
          </p:spPr>
          <p:txBody>
            <a:bodyPr wrap="squar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PET/Cans</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44" name="TextBox 43">
              <a:extLst>
                <a:ext uri="{FF2B5EF4-FFF2-40B4-BE49-F238E27FC236}">
                  <a16:creationId xmlns:a16="http://schemas.microsoft.com/office/drawing/2014/main" id="{A64EB5E0-E065-E7E6-1B9D-1DE6C4FF3B35}"/>
                </a:ext>
              </a:extLst>
            </p:cNvPr>
            <p:cNvSpPr txBox="1"/>
            <p:nvPr/>
          </p:nvSpPr>
          <p:spPr>
            <a:xfrm>
              <a:off x="2676634" y="863292"/>
              <a:ext cx="671058" cy="298224"/>
            </a:xfrm>
            <a:prstGeom prst="rect">
              <a:avLst/>
            </a:prstGeom>
            <a:noFill/>
          </p:spPr>
          <p:txBody>
            <a:bodyPr wrap="squar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Glass</a:t>
              </a:r>
              <a:endParaRPr lang="en-GB" sz="1100" b="1" dirty="0">
                <a:solidFill>
                  <a:srgbClr val="3A1E3C"/>
                </a:solidFill>
                <a:latin typeface="Quire Sans" panose="020B0502040400020003" pitchFamily="34" charset="0"/>
                <a:cs typeface="Quire Sans" panose="020B0502040400020003" pitchFamily="34" charset="0"/>
              </a:endParaRPr>
            </a:p>
          </p:txBody>
        </p:sp>
        <p:cxnSp>
          <p:nvCxnSpPr>
            <p:cNvPr id="45" name="Straight Arrow Connector 44">
              <a:extLst>
                <a:ext uri="{FF2B5EF4-FFF2-40B4-BE49-F238E27FC236}">
                  <a16:creationId xmlns:a16="http://schemas.microsoft.com/office/drawing/2014/main" id="{A9735B73-4BC4-B5E6-990B-09E6AD7AA520}"/>
                </a:ext>
              </a:extLst>
            </p:cNvPr>
            <p:cNvCxnSpPr>
              <a:cxnSpLocks/>
            </p:cNvCxnSpPr>
            <p:nvPr/>
          </p:nvCxnSpPr>
          <p:spPr>
            <a:xfrm flipV="1">
              <a:off x="2742409" y="1202410"/>
              <a:ext cx="1257883" cy="2217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33F5A3E-99A5-891E-1757-CADC95FA44A4}"/>
                </a:ext>
              </a:extLst>
            </p:cNvPr>
            <p:cNvCxnSpPr>
              <a:cxnSpLocks/>
            </p:cNvCxnSpPr>
            <p:nvPr/>
          </p:nvCxnSpPr>
          <p:spPr>
            <a:xfrm>
              <a:off x="3358527" y="2081107"/>
              <a:ext cx="852924"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DA109EA-6A60-40A7-1ED9-9F12D3166895}"/>
                </a:ext>
              </a:extLst>
            </p:cNvPr>
            <p:cNvSpPr txBox="1"/>
            <p:nvPr/>
          </p:nvSpPr>
          <p:spPr>
            <a:xfrm>
              <a:off x="3211694" y="3023157"/>
              <a:ext cx="766032" cy="298224"/>
            </a:xfrm>
            <a:prstGeom prst="rect">
              <a:avLst/>
            </a:prstGeom>
            <a:noFill/>
          </p:spPr>
          <p:txBody>
            <a:bodyPr wrap="non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Backhaul </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48" name="TextBox 47">
              <a:extLst>
                <a:ext uri="{FF2B5EF4-FFF2-40B4-BE49-F238E27FC236}">
                  <a16:creationId xmlns:a16="http://schemas.microsoft.com/office/drawing/2014/main" id="{D08034BA-8192-0C6D-1A6A-8D8A392540EC}"/>
                </a:ext>
              </a:extLst>
            </p:cNvPr>
            <p:cNvSpPr txBox="1"/>
            <p:nvPr/>
          </p:nvSpPr>
          <p:spPr>
            <a:xfrm>
              <a:off x="7124888" y="3928521"/>
              <a:ext cx="1755865" cy="298224"/>
            </a:xfrm>
            <a:prstGeom prst="rect">
              <a:avLst/>
            </a:prstGeom>
            <a:noFill/>
          </p:spPr>
          <p:txBody>
            <a:bodyPr wrap="non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Bulking</a:t>
              </a:r>
              <a:r>
                <a:rPr lang="en-GB" sz="1100" b="1" dirty="0">
                  <a:solidFill>
                    <a:srgbClr val="3A1E3C"/>
                  </a:solidFill>
                  <a:latin typeface="Quire Sans" panose="020B0502040400020003" pitchFamily="34" charset="0"/>
                  <a:cs typeface="Quire Sans" panose="020B0502040400020003" pitchFamily="34" charset="0"/>
                </a:rPr>
                <a:t>/Counting Centres</a:t>
              </a:r>
              <a:endParaRPr lang="en-US" sz="1100" b="1" dirty="0">
                <a:solidFill>
                  <a:srgbClr val="3A1E3C"/>
                </a:solidFill>
                <a:latin typeface="Quire Sans" panose="020B0502040400020003" pitchFamily="34" charset="0"/>
                <a:cs typeface="Quire Sans" panose="020B0502040400020003" pitchFamily="34" charset="0"/>
              </a:endParaRPr>
            </a:p>
          </p:txBody>
        </p:sp>
        <p:sp>
          <p:nvSpPr>
            <p:cNvPr id="52" name="TextBox 51">
              <a:extLst>
                <a:ext uri="{FF2B5EF4-FFF2-40B4-BE49-F238E27FC236}">
                  <a16:creationId xmlns:a16="http://schemas.microsoft.com/office/drawing/2014/main" id="{BED9504F-CABF-7369-4DA7-DC4C5C9A90D4}"/>
                </a:ext>
              </a:extLst>
            </p:cNvPr>
            <p:cNvSpPr txBox="1"/>
            <p:nvPr/>
          </p:nvSpPr>
          <p:spPr>
            <a:xfrm>
              <a:off x="10018235" y="2713654"/>
              <a:ext cx="1044617" cy="491193"/>
            </a:xfrm>
            <a:prstGeom prst="rect">
              <a:avLst/>
            </a:prstGeom>
            <a:noFill/>
          </p:spPr>
          <p:txBody>
            <a:bodyPr wrap="none" rtlCol="0">
              <a:spAutoFit/>
            </a:bodyPr>
            <a:lstStyle/>
            <a:p>
              <a:pPr algn="ctr" defTabSz="914446">
                <a:defRPr/>
              </a:pPr>
              <a:r>
                <a:rPr lang="en-US" sz="1100" b="1" dirty="0">
                  <a:solidFill>
                    <a:srgbClr val="3A1E3C"/>
                  </a:solidFill>
                  <a:latin typeface="Quire Sans" panose="020B0502040400020003" pitchFamily="34" charset="0"/>
                  <a:cs typeface="Quire Sans" panose="020B0502040400020003" pitchFamily="34" charset="0"/>
                </a:rPr>
                <a:t>Re-processing</a:t>
              </a:r>
            </a:p>
            <a:p>
              <a:pPr algn="ctr" defTabSz="914446">
                <a:defRPr/>
              </a:pPr>
              <a:r>
                <a:rPr lang="en-US" sz="1100" b="1" dirty="0">
                  <a:solidFill>
                    <a:srgbClr val="3A1E3C"/>
                  </a:solidFill>
                  <a:latin typeface="Quire Sans" panose="020B0502040400020003" pitchFamily="34" charset="0"/>
                  <a:cs typeface="Quire Sans" panose="020B0502040400020003" pitchFamily="34" charset="0"/>
                </a:rPr>
                <a:t>Plant</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53" name="TextBox 52">
              <a:extLst>
                <a:ext uri="{FF2B5EF4-FFF2-40B4-BE49-F238E27FC236}">
                  <a16:creationId xmlns:a16="http://schemas.microsoft.com/office/drawing/2014/main" id="{1B45D4FA-16A5-32E4-717B-2ED335B881CD}"/>
                </a:ext>
              </a:extLst>
            </p:cNvPr>
            <p:cNvSpPr txBox="1"/>
            <p:nvPr/>
          </p:nvSpPr>
          <p:spPr>
            <a:xfrm>
              <a:off x="2435514" y="4948939"/>
              <a:ext cx="759807" cy="298224"/>
            </a:xfrm>
            <a:prstGeom prst="rect">
              <a:avLst/>
            </a:prstGeom>
            <a:noFill/>
          </p:spPr>
          <p:txBody>
            <a:bodyPr wrap="none" lIns="91440" tIns="45720" rIns="91440" bIns="45720" rtlCol="0" anchor="t">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PET/Cans</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54" name="TextBox 53">
              <a:extLst>
                <a:ext uri="{FF2B5EF4-FFF2-40B4-BE49-F238E27FC236}">
                  <a16:creationId xmlns:a16="http://schemas.microsoft.com/office/drawing/2014/main" id="{58ED0A19-CC1E-0084-A878-BC73BF925118}"/>
                </a:ext>
              </a:extLst>
            </p:cNvPr>
            <p:cNvSpPr txBox="1"/>
            <p:nvPr/>
          </p:nvSpPr>
          <p:spPr>
            <a:xfrm>
              <a:off x="2993004" y="5456833"/>
              <a:ext cx="503010" cy="298224"/>
            </a:xfrm>
            <a:prstGeom prst="rect">
              <a:avLst/>
            </a:prstGeom>
            <a:noFill/>
          </p:spPr>
          <p:txBody>
            <a:bodyPr wrap="non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Glass</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55" name="TextBox 54">
              <a:extLst>
                <a:ext uri="{FF2B5EF4-FFF2-40B4-BE49-F238E27FC236}">
                  <a16:creationId xmlns:a16="http://schemas.microsoft.com/office/drawing/2014/main" id="{A6829B6D-C0F2-1004-467D-DA97ABDA4FF5}"/>
                </a:ext>
              </a:extLst>
            </p:cNvPr>
            <p:cNvSpPr txBox="1"/>
            <p:nvPr/>
          </p:nvSpPr>
          <p:spPr>
            <a:xfrm>
              <a:off x="214107" y="1645186"/>
              <a:ext cx="669075" cy="298224"/>
            </a:xfrm>
            <a:prstGeom prst="rect">
              <a:avLst/>
            </a:prstGeom>
            <a:noFill/>
          </p:spPr>
          <p:txBody>
            <a:bodyPr wrap="square" rtlCol="0">
              <a:spAutoFit/>
            </a:bodyPr>
            <a:lstStyle/>
            <a:p>
              <a:pPr algn="ctr" defTabSz="914446">
                <a:defRPr/>
              </a:pPr>
              <a:r>
                <a:rPr lang="en-US" sz="1100" b="1" dirty="0">
                  <a:solidFill>
                    <a:srgbClr val="3A1E3C"/>
                  </a:solidFill>
                  <a:latin typeface="Quire Sans" panose="020B0502040400020003" pitchFamily="34" charset="0"/>
                  <a:cs typeface="Quire Sans" panose="020B0502040400020003" pitchFamily="34" charset="0"/>
                </a:rPr>
                <a:t>RVM</a:t>
              </a:r>
              <a:endParaRPr lang="en-GB" sz="1100" b="1" dirty="0">
                <a:solidFill>
                  <a:srgbClr val="3A1E3C"/>
                </a:solidFill>
                <a:latin typeface="Quire Sans" panose="020B0502040400020003" pitchFamily="34" charset="0"/>
                <a:cs typeface="Quire Sans" panose="020B0502040400020003" pitchFamily="34" charset="0"/>
              </a:endParaRPr>
            </a:p>
          </p:txBody>
        </p:sp>
        <p:cxnSp>
          <p:nvCxnSpPr>
            <p:cNvPr id="56" name="Straight Arrow Connector 55">
              <a:extLst>
                <a:ext uri="{FF2B5EF4-FFF2-40B4-BE49-F238E27FC236}">
                  <a16:creationId xmlns:a16="http://schemas.microsoft.com/office/drawing/2014/main" id="{FB3B11B2-89DE-A47A-52BF-2CD29C3A9C4F}"/>
                </a:ext>
              </a:extLst>
            </p:cNvPr>
            <p:cNvCxnSpPr>
              <a:cxnSpLocks/>
            </p:cNvCxnSpPr>
            <p:nvPr/>
          </p:nvCxnSpPr>
          <p:spPr>
            <a:xfrm flipV="1">
              <a:off x="2346140" y="3615469"/>
              <a:ext cx="716825" cy="75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01AC3A9-DEB5-9E4D-889F-13982761DEDF}"/>
                </a:ext>
              </a:extLst>
            </p:cNvPr>
            <p:cNvSpPr txBox="1"/>
            <p:nvPr/>
          </p:nvSpPr>
          <p:spPr>
            <a:xfrm>
              <a:off x="5360771" y="2820226"/>
              <a:ext cx="910771" cy="298224"/>
            </a:xfrm>
            <a:prstGeom prst="rect">
              <a:avLst/>
            </a:prstGeom>
            <a:noFill/>
          </p:spPr>
          <p:txBody>
            <a:bodyPr wrap="non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3</a:t>
              </a:r>
              <a:r>
                <a:rPr lang="en-US" sz="1100" b="1" baseline="30000" dirty="0">
                  <a:solidFill>
                    <a:srgbClr val="3A1E3C"/>
                  </a:solidFill>
                  <a:latin typeface="Quire Sans" panose="020B0502040400020003" pitchFamily="34" charset="0"/>
                  <a:cs typeface="Quire Sans" panose="020B0502040400020003" pitchFamily="34" charset="0"/>
                </a:rPr>
                <a:t>rd</a:t>
              </a:r>
              <a:r>
                <a:rPr lang="en-US" sz="1100" b="1" dirty="0">
                  <a:solidFill>
                    <a:srgbClr val="3A1E3C"/>
                  </a:solidFill>
                  <a:latin typeface="Quire Sans" panose="020B0502040400020003" pitchFamily="34" charset="0"/>
                  <a:cs typeface="Quire Sans" panose="020B0502040400020003" pitchFamily="34" charset="0"/>
                </a:rPr>
                <a:t> party DC</a:t>
              </a:r>
            </a:p>
          </p:txBody>
        </p:sp>
        <p:cxnSp>
          <p:nvCxnSpPr>
            <p:cNvPr id="58" name="Straight Arrow Connector 57">
              <a:extLst>
                <a:ext uri="{FF2B5EF4-FFF2-40B4-BE49-F238E27FC236}">
                  <a16:creationId xmlns:a16="http://schemas.microsoft.com/office/drawing/2014/main" id="{9A482D66-8DF9-C703-1D0D-921844E25DC5}"/>
                </a:ext>
              </a:extLst>
            </p:cNvPr>
            <p:cNvCxnSpPr>
              <a:cxnSpLocks/>
            </p:cNvCxnSpPr>
            <p:nvPr/>
          </p:nvCxnSpPr>
          <p:spPr>
            <a:xfrm flipV="1">
              <a:off x="4235452" y="3601410"/>
              <a:ext cx="1111894" cy="1305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B15A25E-8954-CAB0-B8CD-407155A897EA}"/>
                </a:ext>
              </a:extLst>
            </p:cNvPr>
            <p:cNvCxnSpPr>
              <a:cxnSpLocks/>
            </p:cNvCxnSpPr>
            <p:nvPr/>
          </p:nvCxnSpPr>
          <p:spPr>
            <a:xfrm>
              <a:off x="6608591" y="3528961"/>
              <a:ext cx="718770" cy="1404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86">
              <a:extLst>
                <a:ext uri="{FF2B5EF4-FFF2-40B4-BE49-F238E27FC236}">
                  <a16:creationId xmlns:a16="http://schemas.microsoft.com/office/drawing/2014/main" id="{214ACF72-2614-9A02-79AA-1B6654252AEC}"/>
                </a:ext>
              </a:extLst>
            </p:cNvPr>
            <p:cNvCxnSpPr>
              <a:cxnSpLocks/>
            </p:cNvCxnSpPr>
            <p:nvPr/>
          </p:nvCxnSpPr>
          <p:spPr>
            <a:xfrm>
              <a:off x="5332450" y="2089726"/>
              <a:ext cx="2434547" cy="913704"/>
            </a:xfrm>
            <a:prstGeom prst="bent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0EBDC3A-325B-087B-F919-3AABE412F9BA}"/>
                </a:ext>
              </a:extLst>
            </p:cNvPr>
            <p:cNvCxnSpPr>
              <a:cxnSpLocks/>
            </p:cNvCxnSpPr>
            <p:nvPr/>
          </p:nvCxnSpPr>
          <p:spPr>
            <a:xfrm>
              <a:off x="9289587" y="3532282"/>
              <a:ext cx="842585"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81B4014-7A53-37B2-1FFD-080361E6E326}"/>
                </a:ext>
              </a:extLst>
            </p:cNvPr>
            <p:cNvCxnSpPr>
              <a:cxnSpLocks/>
            </p:cNvCxnSpPr>
            <p:nvPr/>
          </p:nvCxnSpPr>
          <p:spPr>
            <a:xfrm>
              <a:off x="1180672" y="5070172"/>
              <a:ext cx="1131042" cy="31464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7E5D2A0-E843-E39D-42E2-90D4908C2B5F}"/>
                </a:ext>
              </a:extLst>
            </p:cNvPr>
            <p:cNvCxnSpPr>
              <a:cxnSpLocks/>
            </p:cNvCxnSpPr>
            <p:nvPr/>
          </p:nvCxnSpPr>
          <p:spPr>
            <a:xfrm flipV="1">
              <a:off x="1180672" y="4752752"/>
              <a:ext cx="1073628" cy="3224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05BE4D1-EBA8-EEA1-3C13-19F5D6D7F498}"/>
                </a:ext>
              </a:extLst>
            </p:cNvPr>
            <p:cNvCxnSpPr>
              <a:cxnSpLocks/>
              <a:stCxn id="94" idx="3"/>
            </p:cNvCxnSpPr>
            <p:nvPr/>
          </p:nvCxnSpPr>
          <p:spPr>
            <a:xfrm flipV="1">
              <a:off x="3450137" y="4700071"/>
              <a:ext cx="1580603" cy="67584"/>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679F412-8EA0-D3D1-C3B7-D9A3914D4D14}"/>
                </a:ext>
              </a:extLst>
            </p:cNvPr>
            <p:cNvCxnSpPr>
              <a:cxnSpLocks/>
            </p:cNvCxnSpPr>
            <p:nvPr/>
          </p:nvCxnSpPr>
          <p:spPr>
            <a:xfrm flipV="1">
              <a:off x="3408239" y="5004345"/>
              <a:ext cx="1622501" cy="39600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78C9A24-2BDE-2587-9A85-A846BB8A624D}"/>
                </a:ext>
              </a:extLst>
            </p:cNvPr>
            <p:cNvCxnSpPr>
              <a:cxnSpLocks/>
            </p:cNvCxnSpPr>
            <p:nvPr/>
          </p:nvCxnSpPr>
          <p:spPr>
            <a:xfrm>
              <a:off x="3213622" y="6111031"/>
              <a:ext cx="1968487"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EA67D5CA-3814-5E6C-B3B7-5182BF921E45}"/>
                </a:ext>
              </a:extLst>
            </p:cNvPr>
            <p:cNvSpPr/>
            <p:nvPr/>
          </p:nvSpPr>
          <p:spPr>
            <a:xfrm>
              <a:off x="1748846" y="2800406"/>
              <a:ext cx="4725089" cy="1524915"/>
            </a:xfrm>
            <a:prstGeom prst="rect">
              <a:avLst/>
            </a:prstGeom>
            <a:noFill/>
            <a:ln>
              <a:solidFill>
                <a:schemeClr val="tx1"/>
              </a:solidFill>
              <a:prstDash val="sysDash"/>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sz="1600" b="1" dirty="0">
                <a:solidFill>
                  <a:srgbClr val="FFFFFF"/>
                </a:solidFill>
                <a:latin typeface="Quire Sans" panose="020B0502040400020003" pitchFamily="34" charset="0"/>
                <a:cs typeface="Quire Sans" panose="020B0502040400020003" pitchFamily="34" charset="0"/>
              </a:endParaRPr>
            </a:p>
          </p:txBody>
        </p:sp>
        <p:cxnSp>
          <p:nvCxnSpPr>
            <p:cNvPr id="68" name="Straight Arrow Connector 67">
              <a:extLst>
                <a:ext uri="{FF2B5EF4-FFF2-40B4-BE49-F238E27FC236}">
                  <a16:creationId xmlns:a16="http://schemas.microsoft.com/office/drawing/2014/main" id="{9C945AAB-2AE4-F16C-5009-DC8476167F04}"/>
                </a:ext>
              </a:extLst>
            </p:cNvPr>
            <p:cNvCxnSpPr>
              <a:cxnSpLocks/>
            </p:cNvCxnSpPr>
            <p:nvPr/>
          </p:nvCxnSpPr>
          <p:spPr>
            <a:xfrm>
              <a:off x="1112809" y="2716966"/>
              <a:ext cx="542818" cy="63788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823A794-C561-03BC-DD48-542B11E01A11}"/>
                </a:ext>
              </a:extLst>
            </p:cNvPr>
            <p:cNvCxnSpPr>
              <a:cxnSpLocks/>
            </p:cNvCxnSpPr>
            <p:nvPr/>
          </p:nvCxnSpPr>
          <p:spPr>
            <a:xfrm flipV="1">
              <a:off x="548647" y="2805760"/>
              <a:ext cx="0" cy="112276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5314992-C21E-98FA-F0F0-B14A4112F181}"/>
                </a:ext>
              </a:extLst>
            </p:cNvPr>
            <p:cNvCxnSpPr>
              <a:cxnSpLocks/>
            </p:cNvCxnSpPr>
            <p:nvPr/>
          </p:nvCxnSpPr>
          <p:spPr>
            <a:xfrm flipV="1">
              <a:off x="1051502" y="3895066"/>
              <a:ext cx="591833" cy="39818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25CF3E5C-6FB2-4B1D-8816-AF9413D286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2647" y="4866944"/>
              <a:ext cx="697874" cy="697874"/>
            </a:xfrm>
            <a:prstGeom prst="rect">
              <a:avLst/>
            </a:prstGeom>
          </p:spPr>
        </p:pic>
        <p:pic>
          <p:nvPicPr>
            <p:cNvPr id="72" name="Picture 71">
              <a:extLst>
                <a:ext uri="{FF2B5EF4-FFF2-40B4-BE49-F238E27FC236}">
                  <a16:creationId xmlns:a16="http://schemas.microsoft.com/office/drawing/2014/main" id="{DEC16FF6-16AE-879F-7BAB-AD43E3D490C0}"/>
                </a:ext>
              </a:extLst>
            </p:cNvPr>
            <p:cNvPicPr>
              <a:picLocks noChangeAspect="1"/>
            </p:cNvPicPr>
            <p:nvPr/>
          </p:nvPicPr>
          <p:blipFill>
            <a:blip r:embed="rId12"/>
            <a:stretch>
              <a:fillRect/>
            </a:stretch>
          </p:blipFill>
          <p:spPr>
            <a:xfrm>
              <a:off x="7266549" y="2968067"/>
              <a:ext cx="1034372" cy="1030300"/>
            </a:xfrm>
            <a:prstGeom prst="rect">
              <a:avLst/>
            </a:prstGeom>
          </p:spPr>
        </p:pic>
        <p:sp>
          <p:nvSpPr>
            <p:cNvPr id="73" name="TextBox 72">
              <a:extLst>
                <a:ext uri="{FF2B5EF4-FFF2-40B4-BE49-F238E27FC236}">
                  <a16:creationId xmlns:a16="http://schemas.microsoft.com/office/drawing/2014/main" id="{8F339F5D-1135-D662-5DBA-34E21484E18B}"/>
                </a:ext>
              </a:extLst>
            </p:cNvPr>
            <p:cNvSpPr txBox="1"/>
            <p:nvPr/>
          </p:nvSpPr>
          <p:spPr>
            <a:xfrm>
              <a:off x="136020" y="5564104"/>
              <a:ext cx="1730434" cy="298224"/>
            </a:xfrm>
            <a:prstGeom prst="rect">
              <a:avLst/>
            </a:prstGeom>
            <a:noFill/>
          </p:spPr>
          <p:txBody>
            <a:bodyPr wrap="squar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Manual RPO/Hospitality</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74" name="TextBox 73">
              <a:extLst>
                <a:ext uri="{FF2B5EF4-FFF2-40B4-BE49-F238E27FC236}">
                  <a16:creationId xmlns:a16="http://schemas.microsoft.com/office/drawing/2014/main" id="{3ED62909-AC2C-FC55-4C57-11B89FBD86D8}"/>
                </a:ext>
              </a:extLst>
            </p:cNvPr>
            <p:cNvSpPr txBox="1"/>
            <p:nvPr/>
          </p:nvSpPr>
          <p:spPr>
            <a:xfrm>
              <a:off x="2422284" y="6563521"/>
              <a:ext cx="1626688" cy="298224"/>
            </a:xfrm>
            <a:prstGeom prst="rect">
              <a:avLst/>
            </a:prstGeom>
            <a:noFill/>
          </p:spPr>
          <p:txBody>
            <a:bodyPr wrap="non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Larger Hospitality Glass</a:t>
              </a:r>
              <a:endParaRPr lang="en-GB" sz="1100" b="1" dirty="0">
                <a:solidFill>
                  <a:srgbClr val="3A1E3C"/>
                </a:solidFill>
                <a:latin typeface="Quire Sans" panose="020B0502040400020003" pitchFamily="34" charset="0"/>
                <a:cs typeface="Quire Sans" panose="020B0502040400020003" pitchFamily="34" charset="0"/>
              </a:endParaRPr>
            </a:p>
          </p:txBody>
        </p:sp>
        <p:cxnSp>
          <p:nvCxnSpPr>
            <p:cNvPr id="75" name="Connector: Elbow 102">
              <a:extLst>
                <a:ext uri="{FF2B5EF4-FFF2-40B4-BE49-F238E27FC236}">
                  <a16:creationId xmlns:a16="http://schemas.microsoft.com/office/drawing/2014/main" id="{32020B1C-B88A-45C5-A72C-8089EA3CDEBF}"/>
                </a:ext>
              </a:extLst>
            </p:cNvPr>
            <p:cNvCxnSpPr>
              <a:cxnSpLocks/>
            </p:cNvCxnSpPr>
            <p:nvPr/>
          </p:nvCxnSpPr>
          <p:spPr>
            <a:xfrm>
              <a:off x="5295920" y="1214046"/>
              <a:ext cx="2751522" cy="1858987"/>
            </a:xfrm>
            <a:prstGeom prst="bentConnector3">
              <a:avLst>
                <a:gd name="adj1" fmla="val 100035"/>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103">
              <a:extLst>
                <a:ext uri="{FF2B5EF4-FFF2-40B4-BE49-F238E27FC236}">
                  <a16:creationId xmlns:a16="http://schemas.microsoft.com/office/drawing/2014/main" id="{09214C24-222D-F209-DF9E-059C98017035}"/>
                </a:ext>
              </a:extLst>
            </p:cNvPr>
            <p:cNvCxnSpPr>
              <a:cxnSpLocks/>
            </p:cNvCxnSpPr>
            <p:nvPr/>
          </p:nvCxnSpPr>
          <p:spPr>
            <a:xfrm>
              <a:off x="5311816" y="1214351"/>
              <a:ext cx="5228727" cy="1508444"/>
            </a:xfrm>
            <a:prstGeom prst="bent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738978E-D05B-8D13-2433-1A5108165D85}"/>
                </a:ext>
              </a:extLst>
            </p:cNvPr>
            <p:cNvSpPr txBox="1"/>
            <p:nvPr/>
          </p:nvSpPr>
          <p:spPr>
            <a:xfrm>
              <a:off x="1777408" y="2811328"/>
              <a:ext cx="953785" cy="298224"/>
            </a:xfrm>
            <a:prstGeom prst="rect">
              <a:avLst/>
            </a:prstGeom>
            <a:noFill/>
          </p:spPr>
          <p:txBody>
            <a:bodyPr wrap="square" rtlCol="0">
              <a:spAutoFit/>
            </a:bodyPr>
            <a:lstStyle/>
            <a:p>
              <a:pPr defTabSz="914446">
                <a:defRPr/>
              </a:pPr>
              <a:r>
                <a:rPr lang="en-US" sz="1100" b="1" dirty="0">
                  <a:solidFill>
                    <a:srgbClr val="3A1E3C"/>
                  </a:solidFill>
                  <a:latin typeface="Quire Sans" panose="020B0502040400020003" pitchFamily="34" charset="0"/>
                  <a:cs typeface="Quire Sans" panose="020B0502040400020003" pitchFamily="34" charset="0"/>
                </a:rPr>
                <a:t>PET/Cans</a:t>
              </a:r>
              <a:endParaRPr lang="en-GB" sz="1100" b="1" dirty="0">
                <a:solidFill>
                  <a:srgbClr val="3A1E3C"/>
                </a:solidFill>
                <a:latin typeface="Quire Sans" panose="020B0502040400020003" pitchFamily="34" charset="0"/>
                <a:cs typeface="Quire Sans" panose="020B0502040400020003" pitchFamily="34" charset="0"/>
              </a:endParaRPr>
            </a:p>
          </p:txBody>
        </p:sp>
        <p:sp>
          <p:nvSpPr>
            <p:cNvPr id="78" name="TextBox 77">
              <a:extLst>
                <a:ext uri="{FF2B5EF4-FFF2-40B4-BE49-F238E27FC236}">
                  <a16:creationId xmlns:a16="http://schemas.microsoft.com/office/drawing/2014/main" id="{C55DD60C-E1F4-48E4-4B57-4154E337A290}"/>
                </a:ext>
              </a:extLst>
            </p:cNvPr>
            <p:cNvSpPr txBox="1"/>
            <p:nvPr/>
          </p:nvSpPr>
          <p:spPr>
            <a:xfrm>
              <a:off x="1724578" y="4075721"/>
              <a:ext cx="671058" cy="298224"/>
            </a:xfrm>
            <a:prstGeom prst="rect">
              <a:avLst/>
            </a:prstGeom>
            <a:noFill/>
          </p:spPr>
          <p:txBody>
            <a:bodyPr wrap="square" rtlCol="0">
              <a:spAutoFit/>
            </a:bodyPr>
            <a:lstStyle/>
            <a:p>
              <a:pPr algn="ctr" defTabSz="914446">
                <a:defRPr/>
              </a:pPr>
              <a:r>
                <a:rPr lang="en-US" sz="1100" b="1" dirty="0">
                  <a:solidFill>
                    <a:srgbClr val="47B0C6"/>
                  </a:solidFill>
                  <a:latin typeface="Quire Sans" panose="020B0502040400020003" pitchFamily="34" charset="0"/>
                  <a:cs typeface="Quire Sans" panose="020B0502040400020003" pitchFamily="34" charset="0"/>
                </a:rPr>
                <a:t>Glass</a:t>
              </a:r>
              <a:endParaRPr lang="en-GB" sz="1100" b="1" dirty="0">
                <a:solidFill>
                  <a:srgbClr val="47B0C6"/>
                </a:solidFill>
                <a:latin typeface="Quire Sans" panose="020B0502040400020003" pitchFamily="34" charset="0"/>
                <a:cs typeface="Quire Sans" panose="020B0502040400020003" pitchFamily="34" charset="0"/>
              </a:endParaRPr>
            </a:p>
          </p:txBody>
        </p:sp>
        <p:cxnSp>
          <p:nvCxnSpPr>
            <p:cNvPr id="79" name="Connector: Elbow 106">
              <a:extLst>
                <a:ext uri="{FF2B5EF4-FFF2-40B4-BE49-F238E27FC236}">
                  <a16:creationId xmlns:a16="http://schemas.microsoft.com/office/drawing/2014/main" id="{126248BB-E39A-9DDE-C71D-1C1D2377C665}"/>
                </a:ext>
              </a:extLst>
            </p:cNvPr>
            <p:cNvCxnSpPr>
              <a:cxnSpLocks/>
            </p:cNvCxnSpPr>
            <p:nvPr/>
          </p:nvCxnSpPr>
          <p:spPr>
            <a:xfrm>
              <a:off x="3589087" y="3886012"/>
              <a:ext cx="3535800" cy="232711"/>
            </a:xfrm>
            <a:prstGeom prst="bentConnector3">
              <a:avLst>
                <a:gd name="adj1" fmla="val 50000"/>
              </a:avLst>
            </a:prstGeom>
            <a:ln w="28575">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80" name="Connector: Elbow 108">
              <a:extLst>
                <a:ext uri="{FF2B5EF4-FFF2-40B4-BE49-F238E27FC236}">
                  <a16:creationId xmlns:a16="http://schemas.microsoft.com/office/drawing/2014/main" id="{FBB82AC4-85D2-7491-9A14-832BCEC699BB}"/>
                </a:ext>
              </a:extLst>
            </p:cNvPr>
            <p:cNvCxnSpPr>
              <a:cxnSpLocks/>
            </p:cNvCxnSpPr>
            <p:nvPr/>
          </p:nvCxnSpPr>
          <p:spPr>
            <a:xfrm flipV="1">
              <a:off x="6379421" y="4288990"/>
              <a:ext cx="1706825" cy="1807137"/>
            </a:xfrm>
            <a:prstGeom prst="bent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109">
              <a:extLst>
                <a:ext uri="{FF2B5EF4-FFF2-40B4-BE49-F238E27FC236}">
                  <a16:creationId xmlns:a16="http://schemas.microsoft.com/office/drawing/2014/main" id="{D04DD387-0312-8D9C-AD54-ED80C895F46E}"/>
                </a:ext>
              </a:extLst>
            </p:cNvPr>
            <p:cNvCxnSpPr>
              <a:cxnSpLocks/>
            </p:cNvCxnSpPr>
            <p:nvPr/>
          </p:nvCxnSpPr>
          <p:spPr>
            <a:xfrm flipV="1">
              <a:off x="6266849" y="4281951"/>
              <a:ext cx="1463618" cy="584993"/>
            </a:xfrm>
            <a:prstGeom prst="bentConnector3">
              <a:avLst>
                <a:gd name="adj1" fmla="val 99840"/>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descr="Shape&#10;&#10;Description automatically generated with low confidence">
              <a:extLst>
                <a:ext uri="{FF2B5EF4-FFF2-40B4-BE49-F238E27FC236}">
                  <a16:creationId xmlns:a16="http://schemas.microsoft.com/office/drawing/2014/main" id="{11DFC554-072A-7DB3-2068-9E4DE1095681}"/>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62828" y="1671569"/>
              <a:ext cx="828000" cy="828000"/>
            </a:xfrm>
            <a:prstGeom prst="rect">
              <a:avLst/>
            </a:prstGeom>
          </p:spPr>
        </p:pic>
        <p:pic>
          <p:nvPicPr>
            <p:cNvPr id="83" name="Picture 82" descr="Shape&#10;&#10;Description automatically generated with low confidence">
              <a:extLst>
                <a:ext uri="{FF2B5EF4-FFF2-40B4-BE49-F238E27FC236}">
                  <a16:creationId xmlns:a16="http://schemas.microsoft.com/office/drawing/2014/main" id="{7C05754B-D1D7-1E1D-5A64-210B58C77B56}"/>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57627" y="3139734"/>
              <a:ext cx="828000" cy="828000"/>
            </a:xfrm>
            <a:prstGeom prst="rect">
              <a:avLst/>
            </a:prstGeom>
          </p:spPr>
        </p:pic>
        <p:pic>
          <p:nvPicPr>
            <p:cNvPr id="84" name="Picture 83" descr="Shape&#10;&#10;Description automatically generated with low confidence">
              <a:extLst>
                <a:ext uri="{FF2B5EF4-FFF2-40B4-BE49-F238E27FC236}">
                  <a16:creationId xmlns:a16="http://schemas.microsoft.com/office/drawing/2014/main" id="{E8A76F36-8DD2-B1E2-5AD5-E6E44C596D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2647" y="1922184"/>
              <a:ext cx="612000" cy="612000"/>
            </a:xfrm>
            <a:prstGeom prst="rect">
              <a:avLst/>
            </a:prstGeom>
          </p:spPr>
        </p:pic>
        <p:grpSp>
          <p:nvGrpSpPr>
            <p:cNvPr id="85" name="Group 84">
              <a:extLst>
                <a:ext uri="{FF2B5EF4-FFF2-40B4-BE49-F238E27FC236}">
                  <a16:creationId xmlns:a16="http://schemas.microsoft.com/office/drawing/2014/main" id="{3EC548B8-3444-8C6B-62D2-F391E6FFC84C}"/>
                </a:ext>
              </a:extLst>
            </p:cNvPr>
            <p:cNvGrpSpPr>
              <a:grpSpLocks noChangeAspect="1"/>
            </p:cNvGrpSpPr>
            <p:nvPr/>
          </p:nvGrpSpPr>
          <p:grpSpPr>
            <a:xfrm>
              <a:off x="2442137" y="4411944"/>
              <a:ext cx="1008000" cy="565970"/>
              <a:chOff x="1758163" y="2814722"/>
              <a:chExt cx="1294405" cy="726779"/>
            </a:xfrm>
          </p:grpSpPr>
          <p:pic>
            <p:nvPicPr>
              <p:cNvPr id="93" name="Picture 92" descr="Shape&#10;&#10;Description automatically generated with low confidence">
                <a:extLst>
                  <a:ext uri="{FF2B5EF4-FFF2-40B4-BE49-F238E27FC236}">
                    <a16:creationId xmlns:a16="http://schemas.microsoft.com/office/drawing/2014/main" id="{5BEA594F-DCAD-C7F4-5A35-4076E550C102}"/>
                  </a:ext>
                </a:extLst>
              </p:cNvP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58163" y="2814722"/>
                <a:ext cx="720000" cy="720000"/>
              </a:xfrm>
              <a:prstGeom prst="rect">
                <a:avLst/>
              </a:prstGeom>
            </p:spPr>
          </p:pic>
          <p:pic>
            <p:nvPicPr>
              <p:cNvPr id="94" name="Picture 93" descr="Shape&#10;&#10;Description automatically generated with low confidence">
                <a:extLst>
                  <a:ext uri="{FF2B5EF4-FFF2-40B4-BE49-F238E27FC236}">
                    <a16:creationId xmlns:a16="http://schemas.microsoft.com/office/drawing/2014/main" id="{1945D6B7-B186-41D7-912F-B29043DC2059}"/>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12568" y="3001501"/>
                <a:ext cx="540000" cy="540000"/>
              </a:xfrm>
              <a:prstGeom prst="rect">
                <a:avLst/>
              </a:prstGeom>
            </p:spPr>
          </p:pic>
        </p:grpSp>
        <p:grpSp>
          <p:nvGrpSpPr>
            <p:cNvPr id="86" name="Group 85">
              <a:extLst>
                <a:ext uri="{FF2B5EF4-FFF2-40B4-BE49-F238E27FC236}">
                  <a16:creationId xmlns:a16="http://schemas.microsoft.com/office/drawing/2014/main" id="{25BDF7EC-1853-A22A-1EED-050A56124575}"/>
                </a:ext>
              </a:extLst>
            </p:cNvPr>
            <p:cNvGrpSpPr>
              <a:grpSpLocks noChangeAspect="1"/>
            </p:cNvGrpSpPr>
            <p:nvPr/>
          </p:nvGrpSpPr>
          <p:grpSpPr>
            <a:xfrm>
              <a:off x="2350527" y="1800762"/>
              <a:ext cx="1008000" cy="565970"/>
              <a:chOff x="1758163" y="2814722"/>
              <a:chExt cx="1294405" cy="726779"/>
            </a:xfrm>
          </p:grpSpPr>
          <p:pic>
            <p:nvPicPr>
              <p:cNvPr id="91" name="Picture 90" descr="Shape&#10;&#10;Description automatically generated with low confidence">
                <a:extLst>
                  <a:ext uri="{FF2B5EF4-FFF2-40B4-BE49-F238E27FC236}">
                    <a16:creationId xmlns:a16="http://schemas.microsoft.com/office/drawing/2014/main" id="{D0329CCC-F9EB-1B1B-63E1-B76920D771B2}"/>
                  </a:ext>
                </a:extLst>
              </p:cNvP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58163" y="2814722"/>
                <a:ext cx="720000" cy="720000"/>
              </a:xfrm>
              <a:prstGeom prst="rect">
                <a:avLst/>
              </a:prstGeom>
            </p:spPr>
          </p:pic>
          <p:pic>
            <p:nvPicPr>
              <p:cNvPr id="92" name="Picture 91" descr="Shape&#10;&#10;Description automatically generated with low confidence">
                <a:extLst>
                  <a:ext uri="{FF2B5EF4-FFF2-40B4-BE49-F238E27FC236}">
                    <a16:creationId xmlns:a16="http://schemas.microsoft.com/office/drawing/2014/main" id="{537968A9-C0B7-D765-0C5D-3E6E03FC44A6}"/>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12568" y="3001501"/>
                <a:ext cx="540000" cy="540000"/>
              </a:xfrm>
              <a:prstGeom prst="rect">
                <a:avLst/>
              </a:prstGeom>
            </p:spPr>
          </p:pic>
        </p:grpSp>
        <p:pic>
          <p:nvPicPr>
            <p:cNvPr id="87" name="Picture 86" descr="Shape&#10;&#10;Description automatically generated with low confidence">
              <a:extLst>
                <a:ext uri="{FF2B5EF4-FFF2-40B4-BE49-F238E27FC236}">
                  <a16:creationId xmlns:a16="http://schemas.microsoft.com/office/drawing/2014/main" id="{A2BD583B-3A6C-241E-B541-58581B8BE6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59676" y="3163691"/>
              <a:ext cx="576000" cy="576000"/>
            </a:xfrm>
            <a:prstGeom prst="rect">
              <a:avLst/>
            </a:prstGeom>
          </p:spPr>
        </p:pic>
        <p:grpSp>
          <p:nvGrpSpPr>
            <p:cNvPr id="88" name="Group 87">
              <a:extLst>
                <a:ext uri="{FF2B5EF4-FFF2-40B4-BE49-F238E27FC236}">
                  <a16:creationId xmlns:a16="http://schemas.microsoft.com/office/drawing/2014/main" id="{93F11458-9740-B71F-C8ED-1FF375B771DE}"/>
                </a:ext>
              </a:extLst>
            </p:cNvPr>
            <p:cNvGrpSpPr>
              <a:grpSpLocks noChangeAspect="1"/>
            </p:cNvGrpSpPr>
            <p:nvPr/>
          </p:nvGrpSpPr>
          <p:grpSpPr>
            <a:xfrm>
              <a:off x="9150805" y="4010243"/>
              <a:ext cx="1080000" cy="675227"/>
              <a:chOff x="3657259" y="990259"/>
              <a:chExt cx="7812616" cy="4884520"/>
            </a:xfrm>
          </p:grpSpPr>
          <p:pic>
            <p:nvPicPr>
              <p:cNvPr id="89" name="Picture 88" descr="Shape&#10;&#10;Description automatically generated with low confidence">
                <a:extLst>
                  <a:ext uri="{FF2B5EF4-FFF2-40B4-BE49-F238E27FC236}">
                    <a16:creationId xmlns:a16="http://schemas.microsoft.com/office/drawing/2014/main" id="{013630FD-5304-2187-D775-AB3F23BB0E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57259" y="990259"/>
                <a:ext cx="4877481" cy="4877481"/>
              </a:xfrm>
              <a:prstGeom prst="rect">
                <a:avLst/>
              </a:prstGeom>
            </p:spPr>
          </p:pic>
          <p:pic>
            <p:nvPicPr>
              <p:cNvPr id="90" name="Picture 89" descr="Shape&#10;&#10;Description automatically generated with low confidence">
                <a:extLst>
                  <a:ext uri="{FF2B5EF4-FFF2-40B4-BE49-F238E27FC236}">
                    <a16:creationId xmlns:a16="http://schemas.microsoft.com/office/drawing/2014/main" id="{2F3BC107-1EE3-5096-C4CE-2F765BCB5BE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2394" y="997298"/>
                <a:ext cx="4877481" cy="4877481"/>
              </a:xfrm>
              <a:prstGeom prst="rect">
                <a:avLst/>
              </a:prstGeom>
            </p:spPr>
          </p:pic>
        </p:grpSp>
      </p:grpSp>
      <p:sp>
        <p:nvSpPr>
          <p:cNvPr id="97" name="Rectangle: Rounded Corners 188">
            <a:extLst>
              <a:ext uri="{FF2B5EF4-FFF2-40B4-BE49-F238E27FC236}">
                <a16:creationId xmlns:a16="http://schemas.microsoft.com/office/drawing/2014/main" id="{F7D8AD7E-4064-C24B-902C-868E511B8964}"/>
              </a:ext>
            </a:extLst>
          </p:cNvPr>
          <p:cNvSpPr/>
          <p:nvPr/>
        </p:nvSpPr>
        <p:spPr>
          <a:xfrm>
            <a:off x="1243543" y="6324737"/>
            <a:ext cx="10433522" cy="40599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eaLnBrk="0" fontAlgn="base" hangingPunct="0">
              <a:spcBef>
                <a:spcPct val="0"/>
              </a:spcBef>
              <a:spcAft>
                <a:spcPct val="0"/>
              </a:spcAft>
              <a:defRPr/>
            </a:pPr>
            <a:r>
              <a:rPr lang="en-GB" dirty="0">
                <a:solidFill>
                  <a:schemeClr val="tx1"/>
                </a:solidFill>
                <a:cs typeface="Times New Roman" panose="02020603050405020304" pitchFamily="18" charset="0"/>
              </a:rPr>
              <a:t>The business type and collection frequency will be agreed following the RPO registration process.</a:t>
            </a:r>
            <a:endParaRPr lang="en-GB" altLang="en-US"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6227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wipe(left)">
                                      <p:cBhvr>
                                        <p:cTn id="11"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465221" y="385010"/>
            <a:ext cx="10587790" cy="1077218"/>
          </a:xfrm>
          <a:prstGeom prst="rect">
            <a:avLst/>
          </a:prstGeom>
          <a:noFill/>
        </p:spPr>
        <p:txBody>
          <a:bodyPr wrap="square" rtlCol="0">
            <a:spAutoFit/>
          </a:bodyPr>
          <a:lstStyle/>
          <a:p>
            <a:r>
              <a:rPr lang="en-GB" sz="3200" b="1" dirty="0">
                <a:solidFill>
                  <a:srgbClr val="CFD71F"/>
                </a:solidFill>
                <a:latin typeface="Arial Black" panose="020B0604020202020204" pitchFamily="34" charset="0"/>
                <a:cs typeface="Arial Black" panose="020B0604020202020204" pitchFamily="34" charset="0"/>
              </a:rPr>
              <a:t>Collection Frequency</a:t>
            </a:r>
          </a:p>
          <a:p>
            <a:endParaRPr lang="en-US" sz="3200" b="1" dirty="0">
              <a:solidFill>
                <a:srgbClr val="CFD71F"/>
              </a:solidFill>
              <a:latin typeface="Arial Black" panose="020B0604020202020204" pitchFamily="34" charset="0"/>
              <a:cs typeface="Arial Black" panose="020B0604020202020204" pitchFamily="34" charset="0"/>
            </a:endParaRPr>
          </a:p>
        </p:txBody>
      </p:sp>
      <p:grpSp>
        <p:nvGrpSpPr>
          <p:cNvPr id="4" name="Graphic 8">
            <a:extLst>
              <a:ext uri="{FF2B5EF4-FFF2-40B4-BE49-F238E27FC236}">
                <a16:creationId xmlns:a16="http://schemas.microsoft.com/office/drawing/2014/main" id="{931A349B-8F48-5280-BC39-A89D4F017350}"/>
              </a:ext>
            </a:extLst>
          </p:cNvPr>
          <p:cNvGrpSpPr/>
          <p:nvPr/>
        </p:nvGrpSpPr>
        <p:grpSpPr>
          <a:xfrm>
            <a:off x="8101262" y="6063916"/>
            <a:ext cx="4090737" cy="794084"/>
            <a:chOff x="7039897" y="5256503"/>
            <a:chExt cx="5150834" cy="1604037"/>
          </a:xfrm>
        </p:grpSpPr>
        <p:sp>
          <p:nvSpPr>
            <p:cNvPr id="6" name="Freeform 5">
              <a:extLst>
                <a:ext uri="{FF2B5EF4-FFF2-40B4-BE49-F238E27FC236}">
                  <a16:creationId xmlns:a16="http://schemas.microsoft.com/office/drawing/2014/main" id="{2C5B30BA-BAB7-23C9-6157-502F92712FA7}"/>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6F688EA1-6E4D-0016-AA16-945127B96B2E}"/>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10" name="Line 59">
            <a:extLst>
              <a:ext uri="{FF2B5EF4-FFF2-40B4-BE49-F238E27FC236}">
                <a16:creationId xmlns:a16="http://schemas.microsoft.com/office/drawing/2014/main" id="{D9567425-4726-2A59-934A-F07B28B1F3F4}"/>
              </a:ext>
            </a:extLst>
          </p:cNvPr>
          <p:cNvSpPr>
            <a:spLocks noChangeShapeType="1"/>
          </p:cNvSpPr>
          <p:nvPr/>
        </p:nvSpPr>
        <p:spPr bwMode="auto">
          <a:xfrm flipV="1">
            <a:off x="991834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1" name="Rectangle 60">
            <a:extLst>
              <a:ext uri="{FF2B5EF4-FFF2-40B4-BE49-F238E27FC236}">
                <a16:creationId xmlns:a16="http://schemas.microsoft.com/office/drawing/2014/main" id="{2071EA30-35E8-A75E-6AAB-FAAAD009F5AF}"/>
              </a:ext>
            </a:extLst>
          </p:cNvPr>
          <p:cNvSpPr>
            <a:spLocks noChangeArrowheads="1"/>
          </p:cNvSpPr>
          <p:nvPr/>
        </p:nvSpPr>
        <p:spPr bwMode="auto">
          <a:xfrm>
            <a:off x="9918342" y="96978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3" name="Line 104">
            <a:extLst>
              <a:ext uri="{FF2B5EF4-FFF2-40B4-BE49-F238E27FC236}">
                <a16:creationId xmlns:a16="http://schemas.microsoft.com/office/drawing/2014/main" id="{66A9DF81-16E7-C01E-AC63-CABFE7110090}"/>
              </a:ext>
            </a:extLst>
          </p:cNvPr>
          <p:cNvSpPr>
            <a:spLocks noChangeShapeType="1"/>
          </p:cNvSpPr>
          <p:nvPr/>
        </p:nvSpPr>
        <p:spPr bwMode="auto">
          <a:xfrm>
            <a:off x="992469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4" name="Rectangle 105">
            <a:extLst>
              <a:ext uri="{FF2B5EF4-FFF2-40B4-BE49-F238E27FC236}">
                <a16:creationId xmlns:a16="http://schemas.microsoft.com/office/drawing/2014/main" id="{11B76381-88EC-9521-2EEC-95143B210552}"/>
              </a:ext>
            </a:extLst>
          </p:cNvPr>
          <p:cNvSpPr>
            <a:spLocks noChangeArrowheads="1"/>
          </p:cNvSpPr>
          <p:nvPr/>
        </p:nvSpPr>
        <p:spPr bwMode="auto">
          <a:xfrm>
            <a:off x="9924692" y="97613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2" name="Line 59">
            <a:extLst>
              <a:ext uri="{FF2B5EF4-FFF2-40B4-BE49-F238E27FC236}">
                <a16:creationId xmlns:a16="http://schemas.microsoft.com/office/drawing/2014/main" id="{873712A9-F059-9DE3-0035-08A09F13C6CF}"/>
              </a:ext>
            </a:extLst>
          </p:cNvPr>
          <p:cNvSpPr>
            <a:spLocks noChangeShapeType="1"/>
          </p:cNvSpPr>
          <p:nvPr/>
        </p:nvSpPr>
        <p:spPr bwMode="auto">
          <a:xfrm flipV="1">
            <a:off x="9919417" y="10405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5" name="Rectangle 60">
            <a:extLst>
              <a:ext uri="{FF2B5EF4-FFF2-40B4-BE49-F238E27FC236}">
                <a16:creationId xmlns:a16="http://schemas.microsoft.com/office/drawing/2014/main" id="{09200883-6E89-E119-3400-3F0DA5841666}"/>
              </a:ext>
            </a:extLst>
          </p:cNvPr>
          <p:cNvSpPr>
            <a:spLocks noChangeArrowheads="1"/>
          </p:cNvSpPr>
          <p:nvPr/>
        </p:nvSpPr>
        <p:spPr bwMode="auto">
          <a:xfrm>
            <a:off x="9919417" y="103417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7" name="Line 104">
            <a:extLst>
              <a:ext uri="{FF2B5EF4-FFF2-40B4-BE49-F238E27FC236}">
                <a16:creationId xmlns:a16="http://schemas.microsoft.com/office/drawing/2014/main" id="{38C990B5-CEDD-7BC7-503A-03A8EC761AB4}"/>
              </a:ext>
            </a:extLst>
          </p:cNvPr>
          <p:cNvSpPr>
            <a:spLocks noChangeShapeType="1"/>
          </p:cNvSpPr>
          <p:nvPr/>
        </p:nvSpPr>
        <p:spPr bwMode="auto">
          <a:xfrm>
            <a:off x="9925767" y="10405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8" name="Rectangle 105">
            <a:extLst>
              <a:ext uri="{FF2B5EF4-FFF2-40B4-BE49-F238E27FC236}">
                <a16:creationId xmlns:a16="http://schemas.microsoft.com/office/drawing/2014/main" id="{B6B2CC6F-995F-745E-CAC3-AB9B84E6A78D}"/>
              </a:ext>
            </a:extLst>
          </p:cNvPr>
          <p:cNvSpPr>
            <a:spLocks noChangeArrowheads="1"/>
          </p:cNvSpPr>
          <p:nvPr/>
        </p:nvSpPr>
        <p:spPr bwMode="auto">
          <a:xfrm>
            <a:off x="9925767" y="104052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9" name="Line 106">
            <a:extLst>
              <a:ext uri="{FF2B5EF4-FFF2-40B4-BE49-F238E27FC236}">
                <a16:creationId xmlns:a16="http://schemas.microsoft.com/office/drawing/2014/main" id="{61AE9E06-660A-DC2F-A016-6C8A826F62A1}"/>
              </a:ext>
            </a:extLst>
          </p:cNvPr>
          <p:cNvSpPr>
            <a:spLocks noChangeShapeType="1"/>
          </p:cNvSpPr>
          <p:nvPr/>
        </p:nvSpPr>
        <p:spPr bwMode="auto">
          <a:xfrm>
            <a:off x="9925767" y="12310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0" name="Rectangle 107">
            <a:extLst>
              <a:ext uri="{FF2B5EF4-FFF2-40B4-BE49-F238E27FC236}">
                <a16:creationId xmlns:a16="http://schemas.microsoft.com/office/drawing/2014/main" id="{BF8DFA5A-6586-CC6A-C35E-4594F5337184}"/>
              </a:ext>
            </a:extLst>
          </p:cNvPr>
          <p:cNvSpPr>
            <a:spLocks noChangeArrowheads="1"/>
          </p:cNvSpPr>
          <p:nvPr/>
        </p:nvSpPr>
        <p:spPr bwMode="auto">
          <a:xfrm>
            <a:off x="9925767" y="123102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1" name="Line 108">
            <a:extLst>
              <a:ext uri="{FF2B5EF4-FFF2-40B4-BE49-F238E27FC236}">
                <a16:creationId xmlns:a16="http://schemas.microsoft.com/office/drawing/2014/main" id="{8170B3F3-E7D3-2A1A-BE9D-98CCDD542F31}"/>
              </a:ext>
            </a:extLst>
          </p:cNvPr>
          <p:cNvSpPr>
            <a:spLocks noChangeShapeType="1"/>
          </p:cNvSpPr>
          <p:nvPr/>
        </p:nvSpPr>
        <p:spPr bwMode="auto">
          <a:xfrm>
            <a:off x="9976420" y="1208158"/>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22" name="Rectangle 109">
            <a:extLst>
              <a:ext uri="{FF2B5EF4-FFF2-40B4-BE49-F238E27FC236}">
                <a16:creationId xmlns:a16="http://schemas.microsoft.com/office/drawing/2014/main" id="{CFEF2EF2-4441-C183-A53D-FA48E54062F8}"/>
              </a:ext>
            </a:extLst>
          </p:cNvPr>
          <p:cNvSpPr>
            <a:spLocks noChangeArrowheads="1"/>
          </p:cNvSpPr>
          <p:nvPr/>
        </p:nvSpPr>
        <p:spPr bwMode="auto">
          <a:xfrm>
            <a:off x="9952374" y="1184144"/>
            <a:ext cx="30479" cy="30479"/>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graphicFrame>
        <p:nvGraphicFramePr>
          <p:cNvPr id="5" name="Table 4">
            <a:extLst>
              <a:ext uri="{FF2B5EF4-FFF2-40B4-BE49-F238E27FC236}">
                <a16:creationId xmlns:a16="http://schemas.microsoft.com/office/drawing/2014/main" id="{51C1CB41-1099-FDC6-D03E-18412476FF73}"/>
              </a:ext>
            </a:extLst>
          </p:cNvPr>
          <p:cNvGraphicFramePr>
            <a:graphicFrameLocks noGrp="1"/>
          </p:cNvGraphicFramePr>
          <p:nvPr>
            <p:extLst>
              <p:ext uri="{D42A27DB-BD31-4B8C-83A1-F6EECF244321}">
                <p14:modId xmlns:p14="http://schemas.microsoft.com/office/powerpoint/2010/main" val="802773904"/>
              </p:ext>
            </p:extLst>
          </p:nvPr>
        </p:nvGraphicFramePr>
        <p:xfrm>
          <a:off x="610125" y="1098571"/>
          <a:ext cx="11116654" cy="3868031"/>
        </p:xfrm>
        <a:graphic>
          <a:graphicData uri="http://schemas.openxmlformats.org/drawingml/2006/table">
            <a:tbl>
              <a:tblPr/>
              <a:tblGrid>
                <a:gridCol w="7322592">
                  <a:extLst>
                    <a:ext uri="{9D8B030D-6E8A-4147-A177-3AD203B41FA5}">
                      <a16:colId xmlns:a16="http://schemas.microsoft.com/office/drawing/2014/main" val="3605900395"/>
                    </a:ext>
                  </a:extLst>
                </a:gridCol>
                <a:gridCol w="3794062">
                  <a:extLst>
                    <a:ext uri="{9D8B030D-6E8A-4147-A177-3AD203B41FA5}">
                      <a16:colId xmlns:a16="http://schemas.microsoft.com/office/drawing/2014/main" val="3052782630"/>
                    </a:ext>
                  </a:extLst>
                </a:gridCol>
              </a:tblGrid>
              <a:tr h="457200">
                <a:tc>
                  <a:txBody>
                    <a:bodyPr/>
                    <a:lstStyle/>
                    <a:p>
                      <a:pPr algn="just" rtl="0" fontAlgn="base"/>
                      <a:r>
                        <a:rPr lang="en-US" sz="2400" b="1" i="0" dirty="0">
                          <a:solidFill>
                            <a:schemeClr val="bg1"/>
                          </a:solidFill>
                          <a:effectLst/>
                          <a:latin typeface="+mn-lt"/>
                          <a:cs typeface="Quire Sans" panose="020B0502040400020003" pitchFamily="34" charset="0"/>
                        </a:rPr>
                        <a:t>Business type </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60269"/>
                    </a:solidFill>
                  </a:tcPr>
                </a:tc>
                <a:tc>
                  <a:txBody>
                    <a:bodyPr/>
                    <a:lstStyle/>
                    <a:p>
                      <a:pPr algn="just" rtl="0" fontAlgn="base"/>
                      <a:r>
                        <a:rPr lang="en-GB" sz="2200" b="1" i="0" dirty="0">
                          <a:solidFill>
                            <a:schemeClr val="bg1"/>
                          </a:solidFill>
                          <a:effectLst/>
                          <a:latin typeface="+mn-lt"/>
                          <a:cs typeface="Quire Sans" panose="020B0502040400020003" pitchFamily="34" charset="0"/>
                        </a:rPr>
                        <a:t>Collection frequency </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660269"/>
                    </a:solidFill>
                  </a:tcPr>
                </a:tc>
                <a:extLst>
                  <a:ext uri="{0D108BD9-81ED-4DB2-BD59-A6C34878D82A}">
                    <a16:rowId xmlns:a16="http://schemas.microsoft.com/office/drawing/2014/main" val="2918126558"/>
                  </a:ext>
                </a:extLst>
              </a:tr>
              <a:tr h="393605">
                <a:tc>
                  <a:txBody>
                    <a:bodyPr/>
                    <a:lstStyle/>
                    <a:p>
                      <a:pPr>
                        <a:lnSpc>
                          <a:spcPct val="107000"/>
                        </a:lnSpc>
                        <a:spcAft>
                          <a:spcPts val="800"/>
                        </a:spcAft>
                      </a:pPr>
                      <a:r>
                        <a:rPr lang="en-GB" sz="2000" dirty="0">
                          <a:solidFill>
                            <a:srgbClr val="000000"/>
                          </a:solidFill>
                          <a:effectLst/>
                          <a:latin typeface="+mn-lt"/>
                          <a:ea typeface="Times New Roman" panose="02020603050405020304" pitchFamily="18" charset="0"/>
                          <a:cs typeface="Calibri" panose="020F0502020204030204" pitchFamily="34" charset="0"/>
                        </a:rPr>
                        <a:t>Small retail e.g. newsagent operating as a manual return point</a:t>
                      </a:r>
                      <a:r>
                        <a:rPr lang="en-GB" sz="23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 </a:t>
                      </a:r>
                      <a:endParaRPr lang="en-GB" sz="23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3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1 – 2 per fortnight </a:t>
                      </a:r>
                      <a:endParaRPr lang="en-GB" sz="23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904960531"/>
                  </a:ext>
                </a:extLst>
              </a:tr>
              <a:tr h="721403">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Medium retail e.g. larger convenience stores operating as manual or RVM</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1 - 2 per week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214579236"/>
                  </a:ext>
                </a:extLst>
              </a:tr>
              <a:tr h="393605">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Large retail e.g. supermarkets operating RVM returns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5 – 7 per week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3619713"/>
                  </a:ext>
                </a:extLst>
              </a:tr>
              <a:tr h="721403">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Small hospitality (manual returns)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1 – 2 per fortnight/On Demand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372728240"/>
                  </a:ext>
                </a:extLst>
              </a:tr>
              <a:tr h="393605">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Medium hospitality (manual returns)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1 - 2 per week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4040947258"/>
                  </a:ext>
                </a:extLst>
              </a:tr>
              <a:tr h="393605">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Large hospitality (manual returns)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5 – 7 per week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993719629"/>
                  </a:ext>
                </a:extLst>
              </a:tr>
              <a:tr h="393605">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Ad Hoc</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nSpc>
                          <a:spcPct val="107000"/>
                        </a:lnSpc>
                        <a:spcAft>
                          <a:spcPts val="800"/>
                        </a:spcAft>
                      </a:pPr>
                      <a:r>
                        <a:rPr lang="en-GB" sz="2200" dirty="0">
                          <a:solidFill>
                            <a:srgbClr val="000000"/>
                          </a:solidFill>
                          <a:effectLst/>
                          <a:latin typeface="Quire Sans Light" panose="020B0302040400020003" pitchFamily="34" charset="0"/>
                          <a:ea typeface="Times New Roman" panose="02020603050405020304" pitchFamily="18" charset="0"/>
                          <a:cs typeface="Calibri" panose="020F0502020204030204" pitchFamily="34" charset="0"/>
                        </a:rPr>
                        <a:t>Subject to 3 days’ notice </a:t>
                      </a:r>
                      <a:endParaRPr lang="en-GB" sz="2200" dirty="0">
                        <a:effectLst/>
                        <a:latin typeface="Quire Sans Light" panose="020B03020404000200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287441447"/>
                  </a:ext>
                </a:extLst>
              </a:tr>
            </a:tbl>
          </a:graphicData>
        </a:graphic>
      </p:graphicFrame>
      <p:sp>
        <p:nvSpPr>
          <p:cNvPr id="16" name="TextBox 15">
            <a:extLst>
              <a:ext uri="{FF2B5EF4-FFF2-40B4-BE49-F238E27FC236}">
                <a16:creationId xmlns:a16="http://schemas.microsoft.com/office/drawing/2014/main" id="{2CBFD1FC-06DC-A5DE-FBD9-71B2E4F11B46}"/>
              </a:ext>
            </a:extLst>
          </p:cNvPr>
          <p:cNvSpPr txBox="1"/>
          <p:nvPr/>
        </p:nvSpPr>
        <p:spPr>
          <a:xfrm>
            <a:off x="711200" y="5156091"/>
            <a:ext cx="11116653" cy="1464247"/>
          </a:xfrm>
          <a:prstGeom prst="rect">
            <a:avLst/>
          </a:prstGeom>
          <a:noFill/>
        </p:spPr>
        <p:txBody>
          <a:bodyPr wrap="square">
            <a:spAutoFit/>
          </a:bodyPr>
          <a:lstStyle/>
          <a:p>
            <a:pPr algn="just">
              <a:lnSpc>
                <a:spcPct val="107000"/>
              </a:lnSpc>
              <a:spcAft>
                <a:spcPts val="800"/>
              </a:spcAft>
              <a:buSzPts val="1000"/>
              <a:tabLst>
                <a:tab pos="228611" algn="l"/>
              </a:tabLst>
            </a:pPr>
            <a:r>
              <a:rPr lang="en-US" sz="1600" dirty="0">
                <a:ea typeface="Calibri" panose="020F0502020204030204" pitchFamily="34" charset="0"/>
                <a:cs typeface="Calibri" panose="020F0502020204030204" pitchFamily="34" charset="0"/>
              </a:rPr>
              <a:t>The above table provides an example of the collection frequency. The business type and collection frequency will be agreed following the registration process. This collection frequency will be reviewed once the scheme is live and volume data of returns including number of bags &amp; totes is modelled and feedback gathered from RPOs. Collection profile may then be adjusted once steady state has been achieved and seasonal variations considered. </a:t>
            </a:r>
            <a:endParaRPr lang="en-GB" sz="1600" dirty="0">
              <a:ea typeface="Calibri" panose="020F0502020204030204" pitchFamily="34" charset="0"/>
              <a:cs typeface="Calibri" panose="020F0502020204030204" pitchFamily="34" charset="0"/>
            </a:endParaRPr>
          </a:p>
          <a:p>
            <a:pPr algn="l" rtl="0" fontAlgn="base"/>
            <a:r>
              <a:rPr lang="en-US" sz="1400" dirty="0">
                <a:solidFill>
                  <a:schemeClr val="bg1">
                    <a:lumMod val="50000"/>
                  </a:schemeClr>
                </a:solidFill>
                <a:latin typeface="Quire Sans Light" panose="020B0302040400020003" pitchFamily="34" charset="0"/>
              </a:rPr>
              <a:t>​</a:t>
            </a:r>
          </a:p>
        </p:txBody>
      </p:sp>
    </p:spTree>
    <p:extLst>
      <p:ext uri="{BB962C8B-B14F-4D97-AF65-F5344CB8AC3E}">
        <p14:creationId xmlns:p14="http://schemas.microsoft.com/office/powerpoint/2010/main" val="170237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6CEF-203F-6ECE-DAEC-1DBCE4371375}"/>
              </a:ext>
            </a:extLst>
          </p:cNvPr>
          <p:cNvSpPr txBox="1"/>
          <p:nvPr/>
        </p:nvSpPr>
        <p:spPr>
          <a:xfrm>
            <a:off x="465221" y="385010"/>
            <a:ext cx="10587790" cy="1077218"/>
          </a:xfrm>
          <a:prstGeom prst="rect">
            <a:avLst/>
          </a:prstGeom>
          <a:noFill/>
        </p:spPr>
        <p:txBody>
          <a:bodyPr wrap="square" rtlCol="0">
            <a:spAutoFit/>
          </a:bodyPr>
          <a:lstStyle/>
          <a:p>
            <a:r>
              <a:rPr lang="en-GB" sz="3200" b="1" dirty="0">
                <a:solidFill>
                  <a:srgbClr val="CFD71F"/>
                </a:solidFill>
                <a:latin typeface="Arial Black" panose="020B0604020202020204" pitchFamily="34" charset="0"/>
                <a:cs typeface="Arial Black" panose="020B0604020202020204" pitchFamily="34" charset="0"/>
              </a:rPr>
              <a:t>DRS Infrastructure</a:t>
            </a:r>
          </a:p>
          <a:p>
            <a:endParaRPr lang="en-US" sz="3200" b="1" dirty="0">
              <a:solidFill>
                <a:srgbClr val="CFD71F"/>
              </a:solidFill>
              <a:latin typeface="Arial Black" panose="020B0604020202020204" pitchFamily="34" charset="0"/>
              <a:cs typeface="Arial Black" panose="020B0604020202020204" pitchFamily="34" charset="0"/>
            </a:endParaRPr>
          </a:p>
        </p:txBody>
      </p:sp>
      <p:sp>
        <p:nvSpPr>
          <p:cNvPr id="6" name="Freeform 5">
            <a:extLst>
              <a:ext uri="{FF2B5EF4-FFF2-40B4-BE49-F238E27FC236}">
                <a16:creationId xmlns:a16="http://schemas.microsoft.com/office/drawing/2014/main" id="{2C5B30BA-BAB7-23C9-6157-502F92712FA7}"/>
              </a:ext>
            </a:extLst>
          </p:cNvPr>
          <p:cNvSpPr/>
          <p:nvPr/>
        </p:nvSpPr>
        <p:spPr>
          <a:xfrm>
            <a:off x="8327965" y="6289895"/>
            <a:ext cx="3861011" cy="568105"/>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6F688EA1-6E4D-0016-AA16-945127B96B2E}"/>
              </a:ext>
            </a:extLst>
          </p:cNvPr>
          <p:cNvSpPr/>
          <p:nvPr/>
        </p:nvSpPr>
        <p:spPr>
          <a:xfrm>
            <a:off x="8101262" y="6063916"/>
            <a:ext cx="4090737" cy="791569"/>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sp>
        <p:nvSpPr>
          <p:cNvPr id="9" name="Text Placeholder 7">
            <a:extLst>
              <a:ext uri="{FF2B5EF4-FFF2-40B4-BE49-F238E27FC236}">
                <a16:creationId xmlns:a16="http://schemas.microsoft.com/office/drawing/2014/main" id="{11901A1F-53F7-262C-3A59-3FDCB94688B8}"/>
              </a:ext>
            </a:extLst>
          </p:cNvPr>
          <p:cNvSpPr txBox="1">
            <a:spLocks/>
          </p:cNvSpPr>
          <p:nvPr/>
        </p:nvSpPr>
        <p:spPr>
          <a:xfrm>
            <a:off x="534894" y="1522674"/>
            <a:ext cx="6523632" cy="4541241"/>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fontAlgn="base">
              <a:buClr>
                <a:srgbClr val="660269"/>
              </a:buClr>
              <a:buSzPct val="100000"/>
              <a:buFont typeface="Wingdings" pitchFamily="2" charset="2"/>
              <a:buChar char="ü"/>
            </a:pPr>
            <a:r>
              <a:rPr lang="en-US" sz="2800" dirty="0">
                <a:solidFill>
                  <a:srgbClr val="000000"/>
                </a:solidFill>
              </a:rPr>
              <a:t>​Infrastructure build confirmed and making good progress</a:t>
            </a:r>
          </a:p>
          <a:p>
            <a:pPr marL="457200" indent="-457200" fontAlgn="base">
              <a:buClr>
                <a:srgbClr val="660269"/>
              </a:buClr>
              <a:buSzPct val="100000"/>
              <a:buFont typeface="Wingdings" pitchFamily="2" charset="2"/>
              <a:buChar char="ü"/>
            </a:pPr>
            <a:endParaRPr lang="en-US" sz="2800" dirty="0">
              <a:solidFill>
                <a:srgbClr val="000000"/>
              </a:solidFill>
            </a:endParaRPr>
          </a:p>
          <a:p>
            <a:pPr marL="457200" indent="-457200" fontAlgn="base">
              <a:buClr>
                <a:srgbClr val="660269"/>
              </a:buClr>
              <a:buSzPct val="100000"/>
              <a:buFont typeface="Wingdings" pitchFamily="2" charset="2"/>
              <a:buChar char="ü"/>
            </a:pPr>
            <a:r>
              <a:rPr lang="en-US" sz="2800" dirty="0">
                <a:solidFill>
                  <a:srgbClr val="000000"/>
                </a:solidFill>
              </a:rPr>
              <a:t>Ready to deliver for scheme Go Live</a:t>
            </a:r>
          </a:p>
          <a:p>
            <a:pPr marL="457200" indent="-457200" fontAlgn="base">
              <a:buClr>
                <a:srgbClr val="660269"/>
              </a:buClr>
              <a:buSzPct val="100000"/>
              <a:buFont typeface="Wingdings" pitchFamily="2" charset="2"/>
              <a:buChar char="ü"/>
            </a:pPr>
            <a:endParaRPr lang="en-US" sz="2800" dirty="0">
              <a:solidFill>
                <a:srgbClr val="000000"/>
              </a:solidFill>
            </a:endParaRPr>
          </a:p>
          <a:p>
            <a:pPr marL="457200" indent="-457200" fontAlgn="base">
              <a:buClr>
                <a:srgbClr val="660269"/>
              </a:buClr>
              <a:buSzPct val="100000"/>
              <a:buFont typeface="Wingdings" pitchFamily="2" charset="2"/>
              <a:buChar char="ü"/>
            </a:pPr>
            <a:r>
              <a:rPr lang="en-US" sz="2800" b="1" dirty="0">
                <a:solidFill>
                  <a:schemeClr val="tx1"/>
                </a:solidFill>
                <a:cs typeface="Quire Sans" panose="020B0502040400020003" pitchFamily="34" charset="0"/>
              </a:rPr>
              <a:t>3</a:t>
            </a:r>
            <a:r>
              <a:rPr lang="en-US" sz="2800" dirty="0">
                <a:solidFill>
                  <a:srgbClr val="000000"/>
                </a:solidFill>
              </a:rPr>
              <a:t> x Counting Centres</a:t>
            </a:r>
          </a:p>
          <a:p>
            <a:pPr marL="457200" indent="-457200" fontAlgn="base">
              <a:buClr>
                <a:srgbClr val="660269"/>
              </a:buClr>
              <a:buSzPct val="100000"/>
              <a:buFont typeface="Wingdings" pitchFamily="2" charset="2"/>
              <a:buChar char="ü"/>
            </a:pPr>
            <a:endParaRPr lang="en-US" sz="2800" dirty="0">
              <a:solidFill>
                <a:srgbClr val="000000"/>
              </a:solidFill>
            </a:endParaRPr>
          </a:p>
          <a:p>
            <a:pPr marL="457200" indent="-457200" fontAlgn="base">
              <a:buClr>
                <a:srgbClr val="660269"/>
              </a:buClr>
              <a:buSzPct val="100000"/>
              <a:buFont typeface="Wingdings" pitchFamily="2" charset="2"/>
              <a:buChar char="ü"/>
            </a:pPr>
            <a:r>
              <a:rPr lang="en-US" sz="2800" dirty="0">
                <a:solidFill>
                  <a:schemeClr val="tx1"/>
                </a:solidFill>
              </a:rPr>
              <a:t>Bulking </a:t>
            </a:r>
            <a:r>
              <a:rPr lang="en-US" sz="2800" dirty="0">
                <a:solidFill>
                  <a:srgbClr val="000000"/>
                </a:solidFill>
              </a:rPr>
              <a:t>Centre operations strategically placed across Scotland</a:t>
            </a:r>
          </a:p>
          <a:p>
            <a:pPr marL="457200" indent="-457200" fontAlgn="base">
              <a:buClr>
                <a:srgbClr val="660269"/>
              </a:buClr>
              <a:buSzPct val="100000"/>
              <a:buFont typeface="Wingdings" pitchFamily="2" charset="2"/>
              <a:buChar char="ü"/>
            </a:pPr>
            <a:endParaRPr lang="en-US" sz="2800" dirty="0">
              <a:solidFill>
                <a:srgbClr val="000000"/>
              </a:solidFill>
            </a:endParaRPr>
          </a:p>
          <a:p>
            <a:pPr marL="457200" indent="-457200" fontAlgn="base">
              <a:buClr>
                <a:srgbClr val="660269"/>
              </a:buClr>
              <a:buSzPct val="100000"/>
              <a:buFont typeface="Wingdings" pitchFamily="2" charset="2"/>
              <a:buChar char="ü"/>
            </a:pPr>
            <a:r>
              <a:rPr lang="en-US" sz="2800" dirty="0">
                <a:solidFill>
                  <a:srgbClr val="000000"/>
                </a:solidFill>
              </a:rPr>
              <a:t>Strategically located across Scotland</a:t>
            </a:r>
          </a:p>
          <a:p>
            <a:endParaRPr lang="en-GB" sz="800" dirty="0"/>
          </a:p>
        </p:txBody>
      </p:sp>
      <p:grpSp>
        <p:nvGrpSpPr>
          <p:cNvPr id="25" name="Group 24">
            <a:extLst>
              <a:ext uri="{FF2B5EF4-FFF2-40B4-BE49-F238E27FC236}">
                <a16:creationId xmlns:a16="http://schemas.microsoft.com/office/drawing/2014/main" id="{D40D4FD3-BBAB-3E49-9D80-D3D92D4BD348}"/>
              </a:ext>
            </a:extLst>
          </p:cNvPr>
          <p:cNvGrpSpPr/>
          <p:nvPr/>
        </p:nvGrpSpPr>
        <p:grpSpPr>
          <a:xfrm>
            <a:off x="7199775" y="244655"/>
            <a:ext cx="4527004" cy="5962395"/>
            <a:chOff x="7199775" y="244655"/>
            <a:chExt cx="4527004" cy="5962395"/>
          </a:xfrm>
        </p:grpSpPr>
        <p:sp>
          <p:nvSpPr>
            <p:cNvPr id="10" name="Line 59">
              <a:extLst>
                <a:ext uri="{FF2B5EF4-FFF2-40B4-BE49-F238E27FC236}">
                  <a16:creationId xmlns:a16="http://schemas.microsoft.com/office/drawing/2014/main" id="{D9567425-4726-2A59-934A-F07B28B1F3F4}"/>
                </a:ext>
              </a:extLst>
            </p:cNvPr>
            <p:cNvSpPr>
              <a:spLocks noChangeShapeType="1"/>
            </p:cNvSpPr>
            <p:nvPr/>
          </p:nvSpPr>
          <p:spPr bwMode="auto">
            <a:xfrm flipV="1">
              <a:off x="991834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1" name="Rectangle 60">
              <a:extLst>
                <a:ext uri="{FF2B5EF4-FFF2-40B4-BE49-F238E27FC236}">
                  <a16:creationId xmlns:a16="http://schemas.microsoft.com/office/drawing/2014/main" id="{2071EA30-35E8-A75E-6AAB-FAAAD009F5AF}"/>
                </a:ext>
              </a:extLst>
            </p:cNvPr>
            <p:cNvSpPr>
              <a:spLocks noChangeArrowheads="1"/>
            </p:cNvSpPr>
            <p:nvPr/>
          </p:nvSpPr>
          <p:spPr bwMode="auto">
            <a:xfrm>
              <a:off x="9918342" y="96978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3" name="Line 104">
              <a:extLst>
                <a:ext uri="{FF2B5EF4-FFF2-40B4-BE49-F238E27FC236}">
                  <a16:creationId xmlns:a16="http://schemas.microsoft.com/office/drawing/2014/main" id="{66A9DF81-16E7-C01E-AC63-CABFE7110090}"/>
                </a:ext>
              </a:extLst>
            </p:cNvPr>
            <p:cNvSpPr>
              <a:spLocks noChangeShapeType="1"/>
            </p:cNvSpPr>
            <p:nvPr/>
          </p:nvSpPr>
          <p:spPr bwMode="auto">
            <a:xfrm>
              <a:off x="9924692" y="976135"/>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4" name="Rectangle 105">
              <a:extLst>
                <a:ext uri="{FF2B5EF4-FFF2-40B4-BE49-F238E27FC236}">
                  <a16:creationId xmlns:a16="http://schemas.microsoft.com/office/drawing/2014/main" id="{11B76381-88EC-9521-2EEC-95143B210552}"/>
                </a:ext>
              </a:extLst>
            </p:cNvPr>
            <p:cNvSpPr>
              <a:spLocks noChangeArrowheads="1"/>
            </p:cNvSpPr>
            <p:nvPr/>
          </p:nvSpPr>
          <p:spPr bwMode="auto">
            <a:xfrm>
              <a:off x="9924692" y="976135"/>
              <a:ext cx="6350" cy="6350"/>
            </a:xfrm>
            <a:prstGeom prst="rect">
              <a:avLst/>
            </a:prstGeom>
            <a:solidFill>
              <a:srgbClr val="D8DF4B"/>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2" name="Line 59">
              <a:extLst>
                <a:ext uri="{FF2B5EF4-FFF2-40B4-BE49-F238E27FC236}">
                  <a16:creationId xmlns:a16="http://schemas.microsoft.com/office/drawing/2014/main" id="{873712A9-F059-9DE3-0035-08A09F13C6CF}"/>
                </a:ext>
              </a:extLst>
            </p:cNvPr>
            <p:cNvSpPr>
              <a:spLocks noChangeShapeType="1"/>
            </p:cNvSpPr>
            <p:nvPr/>
          </p:nvSpPr>
          <p:spPr bwMode="auto">
            <a:xfrm flipV="1">
              <a:off x="9919417" y="10405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5" name="Rectangle 60">
              <a:extLst>
                <a:ext uri="{FF2B5EF4-FFF2-40B4-BE49-F238E27FC236}">
                  <a16:creationId xmlns:a16="http://schemas.microsoft.com/office/drawing/2014/main" id="{09200883-6E89-E119-3400-3F0DA5841666}"/>
                </a:ext>
              </a:extLst>
            </p:cNvPr>
            <p:cNvSpPr>
              <a:spLocks noChangeArrowheads="1"/>
            </p:cNvSpPr>
            <p:nvPr/>
          </p:nvSpPr>
          <p:spPr bwMode="auto">
            <a:xfrm>
              <a:off x="9919417" y="103417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7" name="Line 104">
              <a:extLst>
                <a:ext uri="{FF2B5EF4-FFF2-40B4-BE49-F238E27FC236}">
                  <a16:creationId xmlns:a16="http://schemas.microsoft.com/office/drawing/2014/main" id="{38C990B5-CEDD-7BC7-503A-03A8EC761AB4}"/>
                </a:ext>
              </a:extLst>
            </p:cNvPr>
            <p:cNvSpPr>
              <a:spLocks noChangeShapeType="1"/>
            </p:cNvSpPr>
            <p:nvPr/>
          </p:nvSpPr>
          <p:spPr bwMode="auto">
            <a:xfrm>
              <a:off x="9925767" y="10405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8" name="Rectangle 105">
              <a:extLst>
                <a:ext uri="{FF2B5EF4-FFF2-40B4-BE49-F238E27FC236}">
                  <a16:creationId xmlns:a16="http://schemas.microsoft.com/office/drawing/2014/main" id="{B6B2CC6F-995F-745E-CAC3-AB9B84E6A78D}"/>
                </a:ext>
              </a:extLst>
            </p:cNvPr>
            <p:cNvSpPr>
              <a:spLocks noChangeArrowheads="1"/>
            </p:cNvSpPr>
            <p:nvPr/>
          </p:nvSpPr>
          <p:spPr bwMode="auto">
            <a:xfrm>
              <a:off x="9925767" y="104052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19" name="Line 106">
              <a:extLst>
                <a:ext uri="{FF2B5EF4-FFF2-40B4-BE49-F238E27FC236}">
                  <a16:creationId xmlns:a16="http://schemas.microsoft.com/office/drawing/2014/main" id="{61AE9E06-660A-DC2F-A016-6C8A826F62A1}"/>
                </a:ext>
              </a:extLst>
            </p:cNvPr>
            <p:cNvSpPr>
              <a:spLocks noChangeShapeType="1"/>
            </p:cNvSpPr>
            <p:nvPr/>
          </p:nvSpPr>
          <p:spPr bwMode="auto">
            <a:xfrm>
              <a:off x="9925767" y="1231028"/>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0" name="Rectangle 107">
              <a:extLst>
                <a:ext uri="{FF2B5EF4-FFF2-40B4-BE49-F238E27FC236}">
                  <a16:creationId xmlns:a16="http://schemas.microsoft.com/office/drawing/2014/main" id="{BF8DFA5A-6586-CC6A-C35E-4594F5337184}"/>
                </a:ext>
              </a:extLst>
            </p:cNvPr>
            <p:cNvSpPr>
              <a:spLocks noChangeArrowheads="1"/>
            </p:cNvSpPr>
            <p:nvPr/>
          </p:nvSpPr>
          <p:spPr bwMode="auto">
            <a:xfrm>
              <a:off x="9925767" y="1231028"/>
              <a:ext cx="6350" cy="6350"/>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latin typeface="Calibri" panose="020F0502020204030204"/>
              </a:endParaRPr>
            </a:p>
          </p:txBody>
        </p:sp>
        <p:sp>
          <p:nvSpPr>
            <p:cNvPr id="21" name="Line 108">
              <a:extLst>
                <a:ext uri="{FF2B5EF4-FFF2-40B4-BE49-F238E27FC236}">
                  <a16:creationId xmlns:a16="http://schemas.microsoft.com/office/drawing/2014/main" id="{8170B3F3-E7D3-2A1A-BE9D-98CCDD542F31}"/>
                </a:ext>
              </a:extLst>
            </p:cNvPr>
            <p:cNvSpPr>
              <a:spLocks noChangeShapeType="1"/>
            </p:cNvSpPr>
            <p:nvPr/>
          </p:nvSpPr>
          <p:spPr bwMode="auto">
            <a:xfrm>
              <a:off x="9976420" y="1208158"/>
              <a:ext cx="1671" cy="1703"/>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sp>
          <p:nvSpPr>
            <p:cNvPr id="22" name="Rectangle 109">
              <a:extLst>
                <a:ext uri="{FF2B5EF4-FFF2-40B4-BE49-F238E27FC236}">
                  <a16:creationId xmlns:a16="http://schemas.microsoft.com/office/drawing/2014/main" id="{CFEF2EF2-4441-C183-A53D-FA48E54062F8}"/>
                </a:ext>
              </a:extLst>
            </p:cNvPr>
            <p:cNvSpPr>
              <a:spLocks noChangeArrowheads="1"/>
            </p:cNvSpPr>
            <p:nvPr/>
          </p:nvSpPr>
          <p:spPr bwMode="auto">
            <a:xfrm>
              <a:off x="9952374" y="1184144"/>
              <a:ext cx="30479" cy="30479"/>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defTabSz="914446">
                <a:defRPr/>
              </a:pPr>
              <a:endParaRPr lang="en-GB" sz="1600" dirty="0">
                <a:latin typeface="Calibri" panose="020F0502020204030204"/>
              </a:endParaRPr>
            </a:p>
          </p:txBody>
        </p:sp>
        <p:pic>
          <p:nvPicPr>
            <p:cNvPr id="8" name="Picture 7">
              <a:extLst>
                <a:ext uri="{FF2B5EF4-FFF2-40B4-BE49-F238E27FC236}">
                  <a16:creationId xmlns:a16="http://schemas.microsoft.com/office/drawing/2014/main" id="{08C406B9-FEF9-F6BE-0143-26C2F3641B21}"/>
                </a:ext>
                <a:ext uri="{C183D7F6-B498-43B3-948B-1728B52AA6E4}">
                  <adec:decorative xmlns:adec="http://schemas.microsoft.com/office/drawing/2017/decorative" val="1"/>
                </a:ext>
              </a:extLst>
            </p:cNvPr>
            <p:cNvPicPr>
              <a:picLocks noChangeAspect="1"/>
            </p:cNvPicPr>
            <p:nvPr/>
          </p:nvPicPr>
          <p:blipFill>
            <a:blip r:embed="rId2">
              <a:duotone>
                <a:prstClr val="black"/>
                <a:srgbClr val="C199C3">
                  <a:tint val="45000"/>
                  <a:satMod val="400000"/>
                </a:srgbClr>
              </a:duotone>
            </a:blip>
            <a:stretch>
              <a:fillRect/>
            </a:stretch>
          </p:blipFill>
          <p:spPr>
            <a:xfrm>
              <a:off x="7199775" y="244655"/>
              <a:ext cx="4527004" cy="5962395"/>
            </a:xfrm>
            <a:prstGeom prst="rect">
              <a:avLst/>
            </a:prstGeom>
          </p:spPr>
        </p:pic>
        <p:sp>
          <p:nvSpPr>
            <p:cNvPr id="3" name="Rectangle 2">
              <a:extLst>
                <a:ext uri="{FF2B5EF4-FFF2-40B4-BE49-F238E27FC236}">
                  <a16:creationId xmlns:a16="http://schemas.microsoft.com/office/drawing/2014/main" id="{CAAE4CF3-9BCC-9643-86BA-40172BA96403}"/>
                </a:ext>
              </a:extLst>
            </p:cNvPr>
            <p:cNvSpPr/>
            <p:nvPr/>
          </p:nvSpPr>
          <p:spPr>
            <a:xfrm>
              <a:off x="7968343" y="1781299"/>
              <a:ext cx="878774" cy="344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5212491-4F83-D54E-AA48-33C1F16BDBAE}"/>
                </a:ext>
                <a:ext uri="{C183D7F6-B498-43B3-948B-1728B52AA6E4}">
                  <adec:decorative xmlns:adec="http://schemas.microsoft.com/office/drawing/2017/decorative" val="1"/>
                </a:ext>
              </a:extLst>
            </p:cNvPr>
            <p:cNvPicPr>
              <a:picLocks noChangeAspect="1"/>
            </p:cNvPicPr>
            <p:nvPr/>
          </p:nvPicPr>
          <p:blipFill rotWithShape="1">
            <a:blip r:embed="rId2">
              <a:duotone>
                <a:prstClr val="black"/>
                <a:srgbClr val="C199C3">
                  <a:tint val="45000"/>
                  <a:satMod val="400000"/>
                </a:srgbClr>
              </a:duotone>
            </a:blip>
            <a:srcRect l="33220" t="34888" r="48942" b="60730"/>
            <a:stretch/>
          </p:blipFill>
          <p:spPr>
            <a:xfrm>
              <a:off x="8861317" y="1981616"/>
              <a:ext cx="567691" cy="334072"/>
            </a:xfrm>
            <a:prstGeom prst="rect">
              <a:avLst/>
            </a:prstGeom>
          </p:spPr>
        </p:pic>
      </p:grpSp>
    </p:spTree>
    <p:extLst>
      <p:ext uri="{BB962C8B-B14F-4D97-AF65-F5344CB8AC3E}">
        <p14:creationId xmlns:p14="http://schemas.microsoft.com/office/powerpoint/2010/main" val="3643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1000"/>
                                        <p:tgtEl>
                                          <p:spTgt spid="9">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wipe(up)">
                                      <p:cBhvr>
                                        <p:cTn id="11" dur="1000"/>
                                        <p:tgtEl>
                                          <p:spTgt spid="9">
                                            <p:txEl>
                                              <p:pRg st="2" end="2"/>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up)">
                                      <p:cBhvr>
                                        <p:cTn id="15" dur="1000"/>
                                        <p:tgtEl>
                                          <p:spTgt spid="9">
                                            <p:txEl>
                                              <p:pRg st="4" end="4"/>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wipe(up)">
                                      <p:cBhvr>
                                        <p:cTn id="19" dur="1000"/>
                                        <p:tgtEl>
                                          <p:spTgt spid="9">
                                            <p:txEl>
                                              <p:pRg st="6" end="6"/>
                                            </p:txEl>
                                          </p:spTgt>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animEffect transition="in" filter="wipe(up)">
                                      <p:cBhvr>
                                        <p:cTn id="23" dur="2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11428"/>
            <a:ext cx="8496765" cy="6887214"/>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08722" y="2707104"/>
            <a:ext cx="4219074" cy="830997"/>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Welcome</a:t>
            </a:r>
          </a:p>
        </p:txBody>
      </p:sp>
      <p:sp>
        <p:nvSpPr>
          <p:cNvPr id="8" name="TextBox 7">
            <a:extLst>
              <a:ext uri="{FF2B5EF4-FFF2-40B4-BE49-F238E27FC236}">
                <a16:creationId xmlns:a16="http://schemas.microsoft.com/office/drawing/2014/main" id="{1C6B7687-FED7-9112-BC31-3D18F48496B4}"/>
              </a:ext>
            </a:extLst>
          </p:cNvPr>
          <p:cNvSpPr txBox="1"/>
          <p:nvPr/>
        </p:nvSpPr>
        <p:spPr>
          <a:xfrm>
            <a:off x="465221" y="3423286"/>
            <a:ext cx="6307671" cy="1077218"/>
          </a:xfrm>
          <a:prstGeom prst="rect">
            <a:avLst/>
          </a:prstGeom>
          <a:noFill/>
        </p:spPr>
        <p:txBody>
          <a:bodyPr wrap="square" rtlCol="0">
            <a:spAutoFit/>
          </a:bodyPr>
          <a:lstStyle/>
          <a:p>
            <a:pPr>
              <a:lnSpc>
                <a:spcPct val="150000"/>
              </a:lnSpc>
            </a:pPr>
            <a:r>
              <a:rPr lang="en-US" sz="3200" dirty="0">
                <a:solidFill>
                  <a:schemeClr val="bg1"/>
                </a:solidFill>
                <a:latin typeface="Arial" panose="020B0604020202020204" pitchFamily="34" charset="0"/>
                <a:cs typeface="Arial" panose="020B0604020202020204" pitchFamily="34" charset="0"/>
              </a:rPr>
              <a:t>Thank you for joining us today</a:t>
            </a:r>
          </a:p>
          <a:p>
            <a:pPr algn="ctr"/>
            <a:endParaRPr lang="en-US" sz="1600" dirty="0">
              <a:solidFill>
                <a:srgbClr val="660269"/>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325D411-721D-7641-A7EA-4D333AF0367D}"/>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97228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876800" cy="2308324"/>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Producer Registration Process</a:t>
            </a:r>
          </a:p>
        </p:txBody>
      </p:sp>
      <p:pic>
        <p:nvPicPr>
          <p:cNvPr id="7" name="Picture 6">
            <a:extLst>
              <a:ext uri="{FF2B5EF4-FFF2-40B4-BE49-F238E27FC236}">
                <a16:creationId xmlns:a16="http://schemas.microsoft.com/office/drawing/2014/main" id="{6B5FFF55-A79B-B24A-8D93-00F61E3FD3F0}"/>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2500381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8470233"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The SCOTLAND DRS REGULATION</a:t>
            </a:r>
          </a:p>
        </p:txBody>
      </p:sp>
      <p:grpSp>
        <p:nvGrpSpPr>
          <p:cNvPr id="15" name="Graphic 8">
            <a:extLst>
              <a:ext uri="{FF2B5EF4-FFF2-40B4-BE49-F238E27FC236}">
                <a16:creationId xmlns:a16="http://schemas.microsoft.com/office/drawing/2014/main" id="{6D45C2AA-BC3C-5BB4-E4B1-493219A2FA53}"/>
              </a:ext>
            </a:extLst>
          </p:cNvPr>
          <p:cNvGrpSpPr/>
          <p:nvPr/>
        </p:nvGrpSpPr>
        <p:grpSpPr>
          <a:xfrm>
            <a:off x="7054185" y="5256503"/>
            <a:ext cx="5150834" cy="1604037"/>
            <a:chOff x="7039897" y="5256503"/>
            <a:chExt cx="5150834" cy="1604037"/>
          </a:xfrm>
        </p:grpSpPr>
        <p:sp>
          <p:nvSpPr>
            <p:cNvPr id="18" name="Freeform 17">
              <a:extLst>
                <a:ext uri="{FF2B5EF4-FFF2-40B4-BE49-F238E27FC236}">
                  <a16:creationId xmlns:a16="http://schemas.microsoft.com/office/drawing/2014/main" id="{B9B63D1D-4D44-A234-C5A8-A6F5D5DAAC9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FE389CD-08A2-BE24-53B3-0E1F3D4B9DC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grpSp>
        <p:nvGrpSpPr>
          <p:cNvPr id="20" name="Group 19">
            <a:extLst>
              <a:ext uri="{FF2B5EF4-FFF2-40B4-BE49-F238E27FC236}">
                <a16:creationId xmlns:a16="http://schemas.microsoft.com/office/drawing/2014/main" id="{EB3E23B8-6E8F-2C03-267F-52FF5D60FCD5}"/>
              </a:ext>
            </a:extLst>
          </p:cNvPr>
          <p:cNvGrpSpPr/>
          <p:nvPr/>
        </p:nvGrpSpPr>
        <p:grpSpPr>
          <a:xfrm>
            <a:off x="4013200" y="1349999"/>
            <a:ext cx="2898259" cy="2278755"/>
            <a:chOff x="272697" y="3554100"/>
            <a:chExt cx="2552256" cy="1825737"/>
          </a:xfrm>
        </p:grpSpPr>
        <p:pic>
          <p:nvPicPr>
            <p:cNvPr id="21" name="Graphic 20">
              <a:extLst>
                <a:ext uri="{FF2B5EF4-FFF2-40B4-BE49-F238E27FC236}">
                  <a16:creationId xmlns:a16="http://schemas.microsoft.com/office/drawing/2014/main" id="{B79E9C4D-B143-0E85-5171-8C62D3B5A43C}"/>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9" t="16809" b="6675"/>
            <a:stretch/>
          </p:blipFill>
          <p:spPr>
            <a:xfrm>
              <a:off x="780257" y="3554100"/>
              <a:ext cx="1743746" cy="1392858"/>
            </a:xfrm>
            <a:prstGeom prst="rect">
              <a:avLst/>
            </a:prstGeom>
          </p:spPr>
        </p:pic>
        <p:sp>
          <p:nvSpPr>
            <p:cNvPr id="22" name="TextBox 21">
              <a:extLst>
                <a:ext uri="{FF2B5EF4-FFF2-40B4-BE49-F238E27FC236}">
                  <a16:creationId xmlns:a16="http://schemas.microsoft.com/office/drawing/2014/main" id="{4A0B1FA0-2EBA-C8C8-87F3-380000F4B9B4}"/>
                </a:ext>
              </a:extLst>
            </p:cNvPr>
            <p:cNvSpPr txBox="1"/>
            <p:nvPr/>
          </p:nvSpPr>
          <p:spPr>
            <a:xfrm>
              <a:off x="272697" y="4977021"/>
              <a:ext cx="2552256" cy="402816"/>
            </a:xfrm>
            <a:prstGeom prst="rect">
              <a:avLst/>
            </a:prstGeom>
            <a:noFill/>
          </p:spPr>
          <p:txBody>
            <a:bodyPr wrap="square" rtlCol="0">
              <a:spAutoFit/>
            </a:bodyPr>
            <a:lstStyle/>
            <a:p>
              <a:pPr algn="ctr"/>
              <a:r>
                <a:rPr lang="en-US" sz="2667" dirty="0"/>
                <a:t>Brand Owner</a:t>
              </a:r>
            </a:p>
          </p:txBody>
        </p:sp>
      </p:grpSp>
      <p:grpSp>
        <p:nvGrpSpPr>
          <p:cNvPr id="23" name="Group 22">
            <a:extLst>
              <a:ext uri="{FF2B5EF4-FFF2-40B4-BE49-F238E27FC236}">
                <a16:creationId xmlns:a16="http://schemas.microsoft.com/office/drawing/2014/main" id="{E345CBBD-225B-3484-CFFE-3755A4C950DF}"/>
              </a:ext>
            </a:extLst>
          </p:cNvPr>
          <p:cNvGrpSpPr/>
          <p:nvPr/>
        </p:nvGrpSpPr>
        <p:grpSpPr>
          <a:xfrm>
            <a:off x="1378259" y="1191859"/>
            <a:ext cx="1831536" cy="2508708"/>
            <a:chOff x="2785099" y="3367707"/>
            <a:chExt cx="1386749" cy="2012670"/>
          </a:xfrm>
        </p:grpSpPr>
        <p:pic>
          <p:nvPicPr>
            <p:cNvPr id="24" name="Graphic 23" descr="Bridge scene">
              <a:extLst>
                <a:ext uri="{FF2B5EF4-FFF2-40B4-BE49-F238E27FC236}">
                  <a16:creationId xmlns:a16="http://schemas.microsoft.com/office/drawing/2014/main" id="{D04F98BE-92C9-96AE-37C7-EBB848254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5099" y="3367707"/>
              <a:ext cx="1386749" cy="1386749"/>
            </a:xfrm>
            <a:prstGeom prst="rect">
              <a:avLst/>
            </a:prstGeom>
          </p:spPr>
        </p:pic>
        <p:sp>
          <p:nvSpPr>
            <p:cNvPr id="25" name="TextBox 24">
              <a:extLst>
                <a:ext uri="{FF2B5EF4-FFF2-40B4-BE49-F238E27FC236}">
                  <a16:creationId xmlns:a16="http://schemas.microsoft.com/office/drawing/2014/main" id="{BC84C2CE-FBDA-C359-CEBF-E58C48617FC3}"/>
                </a:ext>
              </a:extLst>
            </p:cNvPr>
            <p:cNvSpPr txBox="1"/>
            <p:nvPr/>
          </p:nvSpPr>
          <p:spPr>
            <a:xfrm>
              <a:off x="2866718" y="4977021"/>
              <a:ext cx="1223509" cy="403356"/>
            </a:xfrm>
            <a:prstGeom prst="rect">
              <a:avLst/>
            </a:prstGeom>
            <a:noFill/>
          </p:spPr>
          <p:txBody>
            <a:bodyPr wrap="square" rtlCol="0">
              <a:spAutoFit/>
            </a:bodyPr>
            <a:lstStyle/>
            <a:p>
              <a:pPr algn="ctr"/>
              <a:r>
                <a:rPr lang="en-US" sz="2667" dirty="0"/>
                <a:t>Importer</a:t>
              </a:r>
            </a:p>
          </p:txBody>
        </p:sp>
      </p:grpSp>
      <p:sp>
        <p:nvSpPr>
          <p:cNvPr id="26" name="Title 1">
            <a:extLst>
              <a:ext uri="{FF2B5EF4-FFF2-40B4-BE49-F238E27FC236}">
                <a16:creationId xmlns:a16="http://schemas.microsoft.com/office/drawing/2014/main" id="{90B58946-B11C-B912-CFEF-B970B6EEAE4F}"/>
              </a:ext>
            </a:extLst>
          </p:cNvPr>
          <p:cNvSpPr txBox="1">
            <a:spLocks/>
          </p:cNvSpPr>
          <p:nvPr/>
        </p:nvSpPr>
        <p:spPr>
          <a:xfrm>
            <a:off x="3580106" y="2056121"/>
            <a:ext cx="793733"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933" dirty="0">
                <a:latin typeface="Quire Sans" panose="020B0502040400020003" pitchFamily="34" charset="0"/>
                <a:cs typeface="Quire Sans" panose="020B0502040400020003" pitchFamily="34" charset="0"/>
              </a:rPr>
              <a:t>OR</a:t>
            </a:r>
          </a:p>
        </p:txBody>
      </p:sp>
      <p:sp>
        <p:nvSpPr>
          <p:cNvPr id="27" name="Title 1">
            <a:extLst>
              <a:ext uri="{FF2B5EF4-FFF2-40B4-BE49-F238E27FC236}">
                <a16:creationId xmlns:a16="http://schemas.microsoft.com/office/drawing/2014/main" id="{92C29454-B8DA-C95D-A39C-EE065F586B2A}"/>
              </a:ext>
            </a:extLst>
          </p:cNvPr>
          <p:cNvSpPr txBox="1">
            <a:spLocks/>
          </p:cNvSpPr>
          <p:nvPr/>
        </p:nvSpPr>
        <p:spPr>
          <a:xfrm>
            <a:off x="1638945" y="4052621"/>
            <a:ext cx="4676053" cy="128977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667" dirty="0">
                <a:latin typeface="+mn-lt"/>
                <a:cs typeface="Quire Sans" panose="020B0502040400020003" pitchFamily="34" charset="0"/>
              </a:rPr>
              <a:t>Does it apply to you?</a:t>
            </a:r>
          </a:p>
          <a:p>
            <a:r>
              <a:rPr lang="en-GB" sz="2667" dirty="0">
                <a:latin typeface="+mn-lt"/>
                <a:cs typeface="Quire Sans" panose="020B0502040400020003" pitchFamily="34" charset="0"/>
              </a:rPr>
              <a:t>You are a Producer</a:t>
            </a:r>
          </a:p>
        </p:txBody>
      </p:sp>
      <p:sp>
        <p:nvSpPr>
          <p:cNvPr id="28" name="Content Placeholder 2">
            <a:extLst>
              <a:ext uri="{FF2B5EF4-FFF2-40B4-BE49-F238E27FC236}">
                <a16:creationId xmlns:a16="http://schemas.microsoft.com/office/drawing/2014/main" id="{209D9987-DA32-D15C-776E-CEF5293B2916}"/>
              </a:ext>
            </a:extLst>
          </p:cNvPr>
          <p:cNvSpPr txBox="1">
            <a:spLocks/>
          </p:cNvSpPr>
          <p:nvPr/>
        </p:nvSpPr>
        <p:spPr>
          <a:xfrm>
            <a:off x="8488630" y="2140367"/>
            <a:ext cx="843072" cy="2265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cs typeface="Quire Sans" panose="020B0502040400020003" pitchFamily="34" charset="0"/>
              </a:rPr>
              <a:t>PET</a:t>
            </a:r>
          </a:p>
        </p:txBody>
      </p:sp>
      <p:pic>
        <p:nvPicPr>
          <p:cNvPr id="29" name="Graphic 28">
            <a:extLst>
              <a:ext uri="{FF2B5EF4-FFF2-40B4-BE49-F238E27FC236}">
                <a16:creationId xmlns:a16="http://schemas.microsoft.com/office/drawing/2014/main" id="{BBFE37E6-94B1-93D5-33D6-D96109C660A6}"/>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30094" r="30998"/>
          <a:stretch/>
        </p:blipFill>
        <p:spPr>
          <a:xfrm>
            <a:off x="9162755" y="2297939"/>
            <a:ext cx="643467" cy="1917730"/>
          </a:xfrm>
          <a:prstGeom prst="rect">
            <a:avLst/>
          </a:prstGeom>
        </p:spPr>
      </p:pic>
      <p:pic>
        <p:nvPicPr>
          <p:cNvPr id="30" name="Graphic 29">
            <a:extLst>
              <a:ext uri="{FF2B5EF4-FFF2-40B4-BE49-F238E27FC236}">
                <a16:creationId xmlns:a16="http://schemas.microsoft.com/office/drawing/2014/main" id="{62A38261-D8B2-5327-0835-6AC0892D3A7D}"/>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69454"/>
          <a:stretch/>
        </p:blipFill>
        <p:spPr>
          <a:xfrm>
            <a:off x="8657577" y="2266383"/>
            <a:ext cx="505178" cy="1917730"/>
          </a:xfrm>
          <a:prstGeom prst="rect">
            <a:avLst/>
          </a:prstGeom>
        </p:spPr>
      </p:pic>
      <p:pic>
        <p:nvPicPr>
          <p:cNvPr id="31" name="Graphic 30">
            <a:extLst>
              <a:ext uri="{FF2B5EF4-FFF2-40B4-BE49-F238E27FC236}">
                <a16:creationId xmlns:a16="http://schemas.microsoft.com/office/drawing/2014/main" id="{99B70944-4801-7C8D-C952-92D27C0612D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69454"/>
          <a:stretch/>
        </p:blipFill>
        <p:spPr>
          <a:xfrm>
            <a:off x="9806222" y="2297939"/>
            <a:ext cx="505178" cy="1917730"/>
          </a:xfrm>
          <a:prstGeom prst="rect">
            <a:avLst/>
          </a:prstGeom>
        </p:spPr>
      </p:pic>
      <p:sp>
        <p:nvSpPr>
          <p:cNvPr id="32" name="Content Placeholder 2">
            <a:extLst>
              <a:ext uri="{FF2B5EF4-FFF2-40B4-BE49-F238E27FC236}">
                <a16:creationId xmlns:a16="http://schemas.microsoft.com/office/drawing/2014/main" id="{57BFB4F6-59AB-AA6C-9355-2AB92C231CA4}"/>
              </a:ext>
            </a:extLst>
          </p:cNvPr>
          <p:cNvSpPr txBox="1">
            <a:spLocks/>
          </p:cNvSpPr>
          <p:nvPr/>
        </p:nvSpPr>
        <p:spPr>
          <a:xfrm>
            <a:off x="10311400" y="2527673"/>
            <a:ext cx="1411773" cy="5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cs typeface="Quire Sans" panose="020B0502040400020003" pitchFamily="34" charset="0"/>
              </a:rPr>
              <a:t>Glass</a:t>
            </a:r>
          </a:p>
        </p:txBody>
      </p:sp>
      <p:sp>
        <p:nvSpPr>
          <p:cNvPr id="33" name="Content Placeholder 2">
            <a:extLst>
              <a:ext uri="{FF2B5EF4-FFF2-40B4-BE49-F238E27FC236}">
                <a16:creationId xmlns:a16="http://schemas.microsoft.com/office/drawing/2014/main" id="{E192E9D5-9498-795B-0F0B-3FBEFB2BE0DF}"/>
              </a:ext>
            </a:extLst>
          </p:cNvPr>
          <p:cNvSpPr txBox="1">
            <a:spLocks/>
          </p:cNvSpPr>
          <p:nvPr/>
        </p:nvSpPr>
        <p:spPr>
          <a:xfrm>
            <a:off x="7591793" y="3862988"/>
            <a:ext cx="1488102" cy="295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667" dirty="0">
                <a:cs typeface="Quire Sans" panose="020B0502040400020003" pitchFamily="34" charset="0"/>
              </a:rPr>
              <a:t>Metal</a:t>
            </a:r>
          </a:p>
        </p:txBody>
      </p:sp>
      <p:sp>
        <p:nvSpPr>
          <p:cNvPr id="34" name="Content Placeholder 2">
            <a:extLst>
              <a:ext uri="{FF2B5EF4-FFF2-40B4-BE49-F238E27FC236}">
                <a16:creationId xmlns:a16="http://schemas.microsoft.com/office/drawing/2014/main" id="{0973121E-1DB0-57E1-097F-D807DCF5B66B}"/>
              </a:ext>
            </a:extLst>
          </p:cNvPr>
          <p:cNvSpPr txBox="1">
            <a:spLocks/>
          </p:cNvSpPr>
          <p:nvPr/>
        </p:nvSpPr>
        <p:spPr>
          <a:xfrm>
            <a:off x="7740254" y="1349999"/>
            <a:ext cx="3488469" cy="5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667" dirty="0">
                <a:cs typeface="Quire Sans" panose="020B0502040400020003" pitchFamily="34" charset="0"/>
              </a:rPr>
              <a:t>Scheme Articles</a:t>
            </a:r>
          </a:p>
        </p:txBody>
      </p:sp>
      <p:sp>
        <p:nvSpPr>
          <p:cNvPr id="35" name="Content Placeholder 2">
            <a:extLst>
              <a:ext uri="{FF2B5EF4-FFF2-40B4-BE49-F238E27FC236}">
                <a16:creationId xmlns:a16="http://schemas.microsoft.com/office/drawing/2014/main" id="{DE9ABC3D-E2FF-2428-3C23-0989047C4E06}"/>
              </a:ext>
            </a:extLst>
          </p:cNvPr>
          <p:cNvSpPr txBox="1">
            <a:spLocks/>
          </p:cNvSpPr>
          <p:nvPr/>
        </p:nvSpPr>
        <p:spPr>
          <a:xfrm>
            <a:off x="8108976" y="4488400"/>
            <a:ext cx="3139651" cy="5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667" dirty="0">
                <a:cs typeface="Quire Sans" panose="020B0502040400020003" pitchFamily="34" charset="0"/>
              </a:rPr>
              <a:t>50ml to 3L</a:t>
            </a:r>
          </a:p>
        </p:txBody>
      </p:sp>
      <p:sp>
        <p:nvSpPr>
          <p:cNvPr id="36" name="Title 1">
            <a:extLst>
              <a:ext uri="{FF2B5EF4-FFF2-40B4-BE49-F238E27FC236}">
                <a16:creationId xmlns:a16="http://schemas.microsoft.com/office/drawing/2014/main" id="{98FE4F8B-2E8F-EACB-9A72-4208BBCDFD60}"/>
              </a:ext>
            </a:extLst>
          </p:cNvPr>
          <p:cNvSpPr txBox="1">
            <a:spLocks/>
          </p:cNvSpPr>
          <p:nvPr/>
        </p:nvSpPr>
        <p:spPr>
          <a:xfrm>
            <a:off x="1311787" y="5350765"/>
            <a:ext cx="5330370" cy="86838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200" dirty="0">
                <a:latin typeface="+mn-lt"/>
                <a:cs typeface="Quire Sans" panose="020B0502040400020003" pitchFamily="34" charset="0"/>
              </a:rPr>
              <a:t>Made available to be marketed, offered for sale or sold by the producer for the purposes of its retail sale in Scotland. </a:t>
            </a:r>
          </a:p>
        </p:txBody>
      </p:sp>
    </p:spTree>
    <p:extLst>
      <p:ext uri="{BB962C8B-B14F-4D97-AF65-F5344CB8AC3E}">
        <p14:creationId xmlns:p14="http://schemas.microsoft.com/office/powerpoint/2010/main" val="14100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26"/>
                                        </p:tgtEl>
                                        <p:attrNameLst>
                                          <p:attrName>style.visibility</p:attrName>
                                        </p:attrNameLst>
                                      </p:cBhvr>
                                      <p:to>
                                        <p:strVal val="visible"/>
                                      </p:to>
                                    </p:set>
                                  </p:childTnLst>
                                </p:cTn>
                              </p:par>
                            </p:childTnLst>
                          </p:cTn>
                        </p:par>
                        <p:par>
                          <p:cTn id="12" fill="hold">
                            <p:stCondLst>
                              <p:cond delay="1000"/>
                            </p:stCondLst>
                            <p:childTnLst>
                              <p:par>
                                <p:cTn id="13" presetID="2" presetClass="entr" presetSubtype="8"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8" fill="hold" grpId="0" nodeType="afterEffect">
                                  <p:stCondLst>
                                    <p:cond delay="5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par>
                          <p:cTn id="21" fill="hold">
                            <p:stCondLst>
                              <p:cond delay="3500"/>
                            </p:stCondLst>
                            <p:childTnLst>
                              <p:par>
                                <p:cTn id="22" presetID="22" presetClass="entr" presetSubtype="8" fill="hold" grpId="0" nodeType="afterEffect">
                                  <p:stCondLst>
                                    <p:cond delay="50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1000"/>
                                        <p:tgtEl>
                                          <p:spTgt spid="34"/>
                                        </p:tgtEl>
                                      </p:cBhvr>
                                    </p:animEffect>
                                  </p:childTnLst>
                                </p:cTn>
                              </p:par>
                            </p:childTnLst>
                          </p:cTn>
                        </p:par>
                        <p:par>
                          <p:cTn id="25" fill="hold">
                            <p:stCondLst>
                              <p:cond delay="5000"/>
                            </p:stCondLst>
                            <p:childTnLst>
                              <p:par>
                                <p:cTn id="26" presetID="22" presetClass="entr" presetSubtype="8" fill="hold" grpId="0" nodeType="after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6000"/>
                            </p:stCondLst>
                            <p:childTnLst>
                              <p:par>
                                <p:cTn id="33" presetID="22" presetClass="entr" presetSubtype="8" fill="hold" grpId="0" nodeType="afterEffect">
                                  <p:stCondLst>
                                    <p:cond delay="50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par>
                                <p:cTn id="36" presetID="2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childTnLst>
                          </p:cTn>
                        </p:par>
                        <p:par>
                          <p:cTn id="39" fill="hold">
                            <p:stCondLst>
                              <p:cond delay="7000"/>
                            </p:stCondLst>
                            <p:childTnLst>
                              <p:par>
                                <p:cTn id="40" presetID="22" presetClass="entr" presetSubtype="8" fill="hold" grpId="0" nodeType="afterEffect">
                                  <p:stCondLst>
                                    <p:cond delay="5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2" presetClass="entr" presetSubtype="1"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childTnLst>
                          </p:cTn>
                        </p:par>
                        <p:par>
                          <p:cTn id="46" fill="hold">
                            <p:stCondLst>
                              <p:cond delay="8000"/>
                            </p:stCondLst>
                            <p:childTnLst>
                              <p:par>
                                <p:cTn id="47" presetID="22" presetClass="entr" presetSubtype="8"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1000"/>
                                        <p:tgtEl>
                                          <p:spTgt spid="35"/>
                                        </p:tgtEl>
                                      </p:cBhvr>
                                    </p:animEffect>
                                  </p:childTnLst>
                                </p:cTn>
                              </p:par>
                            </p:childTnLst>
                          </p:cTn>
                        </p:par>
                        <p:par>
                          <p:cTn id="50" fill="hold">
                            <p:stCondLst>
                              <p:cond delay="9000"/>
                            </p:stCondLst>
                            <p:childTnLst>
                              <p:par>
                                <p:cTn id="51" presetID="22" presetClass="entr" presetSubtype="8"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2" grpId="0"/>
      <p:bldP spid="33" grpId="0"/>
      <p:bldP spid="34"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193297" y="203695"/>
            <a:ext cx="8866482"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Starting the CSL Registration Process</a:t>
            </a:r>
          </a:p>
        </p:txBody>
      </p:sp>
      <p:grpSp>
        <p:nvGrpSpPr>
          <p:cNvPr id="15" name="Graphic 8">
            <a:extLst>
              <a:ext uri="{FF2B5EF4-FFF2-40B4-BE49-F238E27FC236}">
                <a16:creationId xmlns:a16="http://schemas.microsoft.com/office/drawing/2014/main" id="{6D45C2AA-BC3C-5BB4-E4B1-493219A2FA53}"/>
              </a:ext>
            </a:extLst>
          </p:cNvPr>
          <p:cNvGrpSpPr/>
          <p:nvPr/>
        </p:nvGrpSpPr>
        <p:grpSpPr>
          <a:xfrm>
            <a:off x="9348537" y="6027234"/>
            <a:ext cx="2856482" cy="830766"/>
            <a:chOff x="7039897" y="5256503"/>
            <a:chExt cx="5150834" cy="1604037"/>
          </a:xfrm>
        </p:grpSpPr>
        <p:sp>
          <p:nvSpPr>
            <p:cNvPr id="18" name="Freeform 17">
              <a:extLst>
                <a:ext uri="{FF2B5EF4-FFF2-40B4-BE49-F238E27FC236}">
                  <a16:creationId xmlns:a16="http://schemas.microsoft.com/office/drawing/2014/main" id="{B9B63D1D-4D44-A234-C5A8-A6F5D5DAAC9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FE389CD-08A2-BE24-53B3-0E1F3D4B9DC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Arrow: Pentagon 11">
            <a:extLst>
              <a:ext uri="{FF2B5EF4-FFF2-40B4-BE49-F238E27FC236}">
                <a16:creationId xmlns:a16="http://schemas.microsoft.com/office/drawing/2014/main" id="{C20CCA3D-3068-4639-9293-8843DF734C49}"/>
              </a:ext>
            </a:extLst>
          </p:cNvPr>
          <p:cNvSpPr/>
          <p:nvPr/>
        </p:nvSpPr>
        <p:spPr>
          <a:xfrm>
            <a:off x="10828309" y="1489734"/>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Pay Fee</a:t>
            </a:r>
          </a:p>
        </p:txBody>
      </p:sp>
      <p:sp>
        <p:nvSpPr>
          <p:cNvPr id="3" name="Arrow: Pentagon 11">
            <a:extLst>
              <a:ext uri="{FF2B5EF4-FFF2-40B4-BE49-F238E27FC236}">
                <a16:creationId xmlns:a16="http://schemas.microsoft.com/office/drawing/2014/main" id="{45CFF433-C693-6175-EAC4-8D7551284E8E}"/>
              </a:ext>
            </a:extLst>
          </p:cNvPr>
          <p:cNvSpPr/>
          <p:nvPr/>
        </p:nvSpPr>
        <p:spPr>
          <a:xfrm>
            <a:off x="9562613" y="1504602"/>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Review Summary &amp; Submit</a:t>
            </a:r>
          </a:p>
        </p:txBody>
      </p:sp>
      <p:sp>
        <p:nvSpPr>
          <p:cNvPr id="4" name="Arrow: Pentagon 11">
            <a:extLst>
              <a:ext uri="{FF2B5EF4-FFF2-40B4-BE49-F238E27FC236}">
                <a16:creationId xmlns:a16="http://schemas.microsoft.com/office/drawing/2014/main" id="{EBBF19B9-38CE-0762-41B0-55E241BE3ECB}"/>
              </a:ext>
            </a:extLst>
          </p:cNvPr>
          <p:cNvSpPr/>
          <p:nvPr/>
        </p:nvSpPr>
        <p:spPr>
          <a:xfrm>
            <a:off x="8247656" y="1488978"/>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Register Products</a:t>
            </a:r>
          </a:p>
        </p:txBody>
      </p:sp>
      <p:sp>
        <p:nvSpPr>
          <p:cNvPr id="5" name="Arrow: Pentagon 11">
            <a:extLst>
              <a:ext uri="{FF2B5EF4-FFF2-40B4-BE49-F238E27FC236}">
                <a16:creationId xmlns:a16="http://schemas.microsoft.com/office/drawing/2014/main" id="{7CA79549-185A-F037-1DE5-79B0A3BE240E}"/>
              </a:ext>
            </a:extLst>
          </p:cNvPr>
          <p:cNvSpPr/>
          <p:nvPr/>
        </p:nvSpPr>
        <p:spPr>
          <a:xfrm>
            <a:off x="6932698" y="1488978"/>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Sign Agreement</a:t>
            </a:r>
          </a:p>
        </p:txBody>
      </p:sp>
      <p:sp>
        <p:nvSpPr>
          <p:cNvPr id="6" name="Arrow: Pentagon 11">
            <a:extLst>
              <a:ext uri="{FF2B5EF4-FFF2-40B4-BE49-F238E27FC236}">
                <a16:creationId xmlns:a16="http://schemas.microsoft.com/office/drawing/2014/main" id="{49AC1FBF-E18A-C6CB-9916-081401239FDF}"/>
              </a:ext>
            </a:extLst>
          </p:cNvPr>
          <p:cNvSpPr/>
          <p:nvPr/>
        </p:nvSpPr>
        <p:spPr>
          <a:xfrm>
            <a:off x="5599156" y="1488978"/>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Contacts</a:t>
            </a:r>
          </a:p>
        </p:txBody>
      </p:sp>
      <p:sp>
        <p:nvSpPr>
          <p:cNvPr id="7" name="Arrow: Pentagon 11">
            <a:extLst>
              <a:ext uri="{FF2B5EF4-FFF2-40B4-BE49-F238E27FC236}">
                <a16:creationId xmlns:a16="http://schemas.microsoft.com/office/drawing/2014/main" id="{9CF5EB9A-DFF1-03F0-FBBF-0A8EC689FD09}"/>
              </a:ext>
            </a:extLst>
          </p:cNvPr>
          <p:cNvSpPr/>
          <p:nvPr/>
        </p:nvSpPr>
        <p:spPr>
          <a:xfrm>
            <a:off x="4265613" y="1488978"/>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Addresses</a:t>
            </a:r>
          </a:p>
        </p:txBody>
      </p:sp>
      <p:sp>
        <p:nvSpPr>
          <p:cNvPr id="8" name="Arrow: Pentagon 11">
            <a:extLst>
              <a:ext uri="{FF2B5EF4-FFF2-40B4-BE49-F238E27FC236}">
                <a16:creationId xmlns:a16="http://schemas.microsoft.com/office/drawing/2014/main" id="{F2C810D1-93F2-4C5B-26AF-506478FED242}"/>
              </a:ext>
            </a:extLst>
          </p:cNvPr>
          <p:cNvSpPr/>
          <p:nvPr/>
        </p:nvSpPr>
        <p:spPr>
          <a:xfrm>
            <a:off x="2932070" y="1504602"/>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Org Details</a:t>
            </a:r>
          </a:p>
        </p:txBody>
      </p:sp>
      <p:sp>
        <p:nvSpPr>
          <p:cNvPr id="9" name="Arrow: Pentagon 11">
            <a:extLst>
              <a:ext uri="{FF2B5EF4-FFF2-40B4-BE49-F238E27FC236}">
                <a16:creationId xmlns:a16="http://schemas.microsoft.com/office/drawing/2014/main" id="{89E496D5-4FFF-70C1-D2D8-E9B32C91AC57}"/>
              </a:ext>
            </a:extLst>
          </p:cNvPr>
          <p:cNvSpPr/>
          <p:nvPr/>
        </p:nvSpPr>
        <p:spPr>
          <a:xfrm>
            <a:off x="1632451" y="1513691"/>
            <a:ext cx="1265696" cy="798321"/>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Login</a:t>
            </a:r>
          </a:p>
        </p:txBody>
      </p:sp>
      <p:sp>
        <p:nvSpPr>
          <p:cNvPr id="10" name="Arrow: Pentagon 11">
            <a:extLst>
              <a:ext uri="{FF2B5EF4-FFF2-40B4-BE49-F238E27FC236}">
                <a16:creationId xmlns:a16="http://schemas.microsoft.com/office/drawing/2014/main" id="{AC3FCCCC-9697-85E5-C86D-A2245FC8BEAD}"/>
              </a:ext>
            </a:extLst>
          </p:cNvPr>
          <p:cNvSpPr/>
          <p:nvPr/>
        </p:nvSpPr>
        <p:spPr>
          <a:xfrm>
            <a:off x="332832" y="1538404"/>
            <a:ext cx="1265696" cy="798321"/>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Create Account</a:t>
            </a:r>
          </a:p>
        </p:txBody>
      </p:sp>
      <p:sp>
        <p:nvSpPr>
          <p:cNvPr id="12" name="TextBox 11">
            <a:extLst>
              <a:ext uri="{FF2B5EF4-FFF2-40B4-BE49-F238E27FC236}">
                <a16:creationId xmlns:a16="http://schemas.microsoft.com/office/drawing/2014/main" id="{4267E9BE-0941-22F0-284C-BAAE66B4FF13}"/>
              </a:ext>
            </a:extLst>
          </p:cNvPr>
          <p:cNvSpPr txBox="1"/>
          <p:nvPr/>
        </p:nvSpPr>
        <p:spPr>
          <a:xfrm>
            <a:off x="965680" y="4503693"/>
            <a:ext cx="10065736" cy="2015936"/>
          </a:xfrm>
          <a:prstGeom prst="rect">
            <a:avLst/>
          </a:prstGeom>
          <a:noFill/>
        </p:spPr>
        <p:txBody>
          <a:bodyPr wrap="square">
            <a:spAutoFit/>
          </a:bodyPr>
          <a:lstStyle/>
          <a:p>
            <a:pPr marL="304815" indent="-304815">
              <a:spcAft>
                <a:spcPts val="600"/>
              </a:spcAft>
              <a:buClr>
                <a:srgbClr val="E7345F"/>
              </a:buClr>
              <a:buFont typeface="Arial" panose="020B0604020202020204" pitchFamily="34" charset="0"/>
              <a:buChar char="•"/>
            </a:pPr>
            <a:r>
              <a:rPr lang="en-US" sz="2000" dirty="0"/>
              <a:t>Check out the registration process information on the CSL website prior to starting the process</a:t>
            </a:r>
          </a:p>
          <a:p>
            <a:pPr marL="304815" indent="-304815">
              <a:spcAft>
                <a:spcPts val="600"/>
              </a:spcAft>
              <a:buClr>
                <a:srgbClr val="E7345F"/>
              </a:buClr>
              <a:buFont typeface="Arial" panose="020B0604020202020204" pitchFamily="34" charset="0"/>
              <a:buChar char="•"/>
            </a:pPr>
            <a:r>
              <a:rPr lang="en-US" sz="2000" dirty="0"/>
              <a:t>It includes FAQs, information on the data to be collected, screen shots and timings;</a:t>
            </a:r>
          </a:p>
          <a:p>
            <a:pPr>
              <a:spcAft>
                <a:spcPts val="600"/>
              </a:spcAft>
              <a:buClr>
                <a:srgbClr val="E7345F"/>
              </a:buClr>
            </a:pPr>
            <a:r>
              <a:rPr lang="en-US" sz="1000" b="1" dirty="0"/>
              <a:t> </a:t>
            </a:r>
          </a:p>
          <a:p>
            <a:pPr>
              <a:spcAft>
                <a:spcPts val="1200"/>
              </a:spcAft>
              <a:buClr>
                <a:srgbClr val="E7345F"/>
              </a:buClr>
            </a:pPr>
            <a:r>
              <a:rPr lang="en-US" sz="2000" b="1" dirty="0"/>
              <a:t>It is advised that Producers and Return Point Operators prepare and collate the required information in advance of starting the process </a:t>
            </a:r>
            <a:endParaRPr lang="en-US" sz="2000" dirty="0"/>
          </a:p>
        </p:txBody>
      </p:sp>
      <p:sp>
        <p:nvSpPr>
          <p:cNvPr id="13" name="Arrow: Pentagon 11">
            <a:extLst>
              <a:ext uri="{FF2B5EF4-FFF2-40B4-BE49-F238E27FC236}">
                <a16:creationId xmlns:a16="http://schemas.microsoft.com/office/drawing/2014/main" id="{FE9A331D-1C3C-467D-A0BC-2C162DBFD167}"/>
              </a:ext>
            </a:extLst>
          </p:cNvPr>
          <p:cNvSpPr/>
          <p:nvPr/>
        </p:nvSpPr>
        <p:spPr>
          <a:xfrm>
            <a:off x="9562613" y="3247541"/>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Review Summary &amp; Submit</a:t>
            </a:r>
          </a:p>
        </p:txBody>
      </p:sp>
      <p:sp>
        <p:nvSpPr>
          <p:cNvPr id="14" name="Arrow: Pentagon 11">
            <a:extLst>
              <a:ext uri="{FF2B5EF4-FFF2-40B4-BE49-F238E27FC236}">
                <a16:creationId xmlns:a16="http://schemas.microsoft.com/office/drawing/2014/main" id="{170670F3-9687-E050-C35E-3B07BC747E4F}"/>
              </a:ext>
            </a:extLst>
          </p:cNvPr>
          <p:cNvSpPr/>
          <p:nvPr/>
        </p:nvSpPr>
        <p:spPr>
          <a:xfrm>
            <a:off x="8247656" y="3231917"/>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Return</a:t>
            </a:r>
          </a:p>
          <a:p>
            <a:pPr algn="ctr" defTabSz="914446">
              <a:defRPr/>
            </a:pPr>
            <a:r>
              <a:rPr lang="en-GB" sz="1500" dirty="0">
                <a:solidFill>
                  <a:schemeClr val="bg1"/>
                </a:solidFill>
                <a:latin typeface="Calibri" panose="020F0502020204030204"/>
              </a:rPr>
              <a:t>Points</a:t>
            </a:r>
          </a:p>
        </p:txBody>
      </p:sp>
      <p:sp>
        <p:nvSpPr>
          <p:cNvPr id="17" name="Arrow: Pentagon 11">
            <a:extLst>
              <a:ext uri="{FF2B5EF4-FFF2-40B4-BE49-F238E27FC236}">
                <a16:creationId xmlns:a16="http://schemas.microsoft.com/office/drawing/2014/main" id="{CC6EC6D4-E3EB-4D16-8893-3F96DF5D7659}"/>
              </a:ext>
            </a:extLst>
          </p:cNvPr>
          <p:cNvSpPr/>
          <p:nvPr/>
        </p:nvSpPr>
        <p:spPr>
          <a:xfrm>
            <a:off x="6932698" y="3231917"/>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Sign Agreement</a:t>
            </a:r>
          </a:p>
        </p:txBody>
      </p:sp>
      <p:sp>
        <p:nvSpPr>
          <p:cNvPr id="20" name="Arrow: Pentagon 11">
            <a:extLst>
              <a:ext uri="{FF2B5EF4-FFF2-40B4-BE49-F238E27FC236}">
                <a16:creationId xmlns:a16="http://schemas.microsoft.com/office/drawing/2014/main" id="{0D39CAC5-3397-598E-7B48-E25E909C5CFA}"/>
              </a:ext>
            </a:extLst>
          </p:cNvPr>
          <p:cNvSpPr/>
          <p:nvPr/>
        </p:nvSpPr>
        <p:spPr>
          <a:xfrm>
            <a:off x="5599156" y="3231917"/>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Contacts</a:t>
            </a:r>
          </a:p>
        </p:txBody>
      </p:sp>
      <p:sp>
        <p:nvSpPr>
          <p:cNvPr id="21" name="Arrow: Pentagon 11">
            <a:extLst>
              <a:ext uri="{FF2B5EF4-FFF2-40B4-BE49-F238E27FC236}">
                <a16:creationId xmlns:a16="http://schemas.microsoft.com/office/drawing/2014/main" id="{40C6A8E6-EADC-4E23-55BA-2E61187E1C89}"/>
              </a:ext>
            </a:extLst>
          </p:cNvPr>
          <p:cNvSpPr/>
          <p:nvPr/>
        </p:nvSpPr>
        <p:spPr>
          <a:xfrm>
            <a:off x="4265613" y="3231917"/>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Addresses</a:t>
            </a:r>
          </a:p>
        </p:txBody>
      </p:sp>
      <p:sp>
        <p:nvSpPr>
          <p:cNvPr id="22" name="Arrow: Pentagon 11">
            <a:extLst>
              <a:ext uri="{FF2B5EF4-FFF2-40B4-BE49-F238E27FC236}">
                <a16:creationId xmlns:a16="http://schemas.microsoft.com/office/drawing/2014/main" id="{1FB51D16-727A-9363-043B-FEC2F2664176}"/>
              </a:ext>
            </a:extLst>
          </p:cNvPr>
          <p:cNvSpPr/>
          <p:nvPr/>
        </p:nvSpPr>
        <p:spPr>
          <a:xfrm>
            <a:off x="2932070" y="3247541"/>
            <a:ext cx="1265696" cy="823033"/>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Enter Org Details</a:t>
            </a:r>
          </a:p>
        </p:txBody>
      </p:sp>
      <p:sp>
        <p:nvSpPr>
          <p:cNvPr id="23" name="Arrow: Pentagon 11">
            <a:extLst>
              <a:ext uri="{FF2B5EF4-FFF2-40B4-BE49-F238E27FC236}">
                <a16:creationId xmlns:a16="http://schemas.microsoft.com/office/drawing/2014/main" id="{21314638-403A-363B-C32D-AD1F8CE084FA}"/>
              </a:ext>
            </a:extLst>
          </p:cNvPr>
          <p:cNvSpPr/>
          <p:nvPr/>
        </p:nvSpPr>
        <p:spPr>
          <a:xfrm>
            <a:off x="1632451" y="3256630"/>
            <a:ext cx="1265696" cy="798321"/>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Login</a:t>
            </a:r>
          </a:p>
        </p:txBody>
      </p:sp>
      <p:sp>
        <p:nvSpPr>
          <p:cNvPr id="24" name="Arrow: Pentagon 11">
            <a:extLst>
              <a:ext uri="{FF2B5EF4-FFF2-40B4-BE49-F238E27FC236}">
                <a16:creationId xmlns:a16="http://schemas.microsoft.com/office/drawing/2014/main" id="{7040C165-B5D5-9EB4-6171-4882DC874B47}"/>
              </a:ext>
            </a:extLst>
          </p:cNvPr>
          <p:cNvSpPr/>
          <p:nvPr/>
        </p:nvSpPr>
        <p:spPr>
          <a:xfrm>
            <a:off x="332832" y="3281343"/>
            <a:ext cx="1265696" cy="798321"/>
          </a:xfrm>
          <a:prstGeom prst="homePlate">
            <a:avLst/>
          </a:prstGeom>
          <a:solidFill>
            <a:srgbClr val="660269"/>
          </a:solidFill>
          <a:ln>
            <a:solidFill>
              <a:srgbClr val="D8DF4B"/>
            </a:solidFill>
          </a:ln>
          <a:effectLst>
            <a:glow rad="63500">
              <a:schemeClr val="accent4">
                <a:satMod val="175000"/>
                <a:alpha val="40000"/>
              </a:schemeClr>
            </a:glow>
            <a:outerShdw blurRad="50800" dist="38100" dir="18900000" algn="b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46">
              <a:defRPr/>
            </a:pPr>
            <a:r>
              <a:rPr lang="en-GB" sz="1500" dirty="0">
                <a:solidFill>
                  <a:schemeClr val="bg1"/>
                </a:solidFill>
                <a:latin typeface="Calibri" panose="020F0502020204030204"/>
              </a:rPr>
              <a:t>Create Account</a:t>
            </a:r>
          </a:p>
        </p:txBody>
      </p:sp>
      <p:sp>
        <p:nvSpPr>
          <p:cNvPr id="25" name="TextBox 24">
            <a:extLst>
              <a:ext uri="{FF2B5EF4-FFF2-40B4-BE49-F238E27FC236}">
                <a16:creationId xmlns:a16="http://schemas.microsoft.com/office/drawing/2014/main" id="{5697F27B-42B6-114D-4B3F-A97F06F3FC79}"/>
              </a:ext>
            </a:extLst>
          </p:cNvPr>
          <p:cNvSpPr txBox="1"/>
          <p:nvPr/>
        </p:nvSpPr>
        <p:spPr>
          <a:xfrm>
            <a:off x="259621" y="1030308"/>
            <a:ext cx="2519673" cy="400110"/>
          </a:xfrm>
          <a:prstGeom prst="rect">
            <a:avLst/>
          </a:prstGeom>
          <a:noFill/>
        </p:spPr>
        <p:txBody>
          <a:bodyPr wrap="square" rtlCol="0">
            <a:spAutoFit/>
          </a:bodyPr>
          <a:lstStyle/>
          <a:p>
            <a:r>
              <a:rPr lang="en-US" sz="2000" b="1" dirty="0">
                <a:solidFill>
                  <a:srgbClr val="660269"/>
                </a:solidFill>
              </a:rPr>
              <a:t>Producer Journey</a:t>
            </a:r>
          </a:p>
        </p:txBody>
      </p:sp>
      <p:sp>
        <p:nvSpPr>
          <p:cNvPr id="26" name="TextBox 25">
            <a:extLst>
              <a:ext uri="{FF2B5EF4-FFF2-40B4-BE49-F238E27FC236}">
                <a16:creationId xmlns:a16="http://schemas.microsoft.com/office/drawing/2014/main" id="{7EEB523F-4EC1-3339-C730-1D403BCF5183}"/>
              </a:ext>
            </a:extLst>
          </p:cNvPr>
          <p:cNvSpPr txBox="1"/>
          <p:nvPr/>
        </p:nvSpPr>
        <p:spPr>
          <a:xfrm>
            <a:off x="259621" y="2742749"/>
            <a:ext cx="3945311" cy="400110"/>
          </a:xfrm>
          <a:prstGeom prst="rect">
            <a:avLst/>
          </a:prstGeom>
          <a:noFill/>
        </p:spPr>
        <p:txBody>
          <a:bodyPr wrap="none" rtlCol="0">
            <a:spAutoFit/>
          </a:bodyPr>
          <a:lstStyle/>
          <a:p>
            <a:r>
              <a:rPr lang="en-US" sz="2000" b="1" dirty="0">
                <a:solidFill>
                  <a:srgbClr val="660269"/>
                </a:solidFill>
              </a:rPr>
              <a:t>Return Point Operator Journey</a:t>
            </a:r>
          </a:p>
        </p:txBody>
      </p:sp>
    </p:spTree>
    <p:extLst>
      <p:ext uri="{BB962C8B-B14F-4D97-AF65-F5344CB8AC3E}">
        <p14:creationId xmlns:p14="http://schemas.microsoft.com/office/powerpoint/2010/main" val="5845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8" fill="hold" grpId="0"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0-#ppt_w/2"/>
                                          </p:val>
                                        </p:tav>
                                        <p:tav tm="100000">
                                          <p:val>
                                            <p:strVal val="#ppt_x"/>
                                          </p:val>
                                        </p:tav>
                                      </p:tavLst>
                                    </p:anim>
                                    <p:anim calcmode="lin" valueType="num">
                                      <p:cBhvr additive="base">
                                        <p:cTn id="49" dur="500" fill="hold"/>
                                        <p:tgtEl>
                                          <p:spTgt spid="3"/>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2" presetClass="entr" presetSubtype="8"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0-#ppt_w/2"/>
                                          </p:val>
                                        </p:tav>
                                        <p:tav tm="100000">
                                          <p:val>
                                            <p:strVal val="#ppt_x"/>
                                          </p:val>
                                        </p:tav>
                                      </p:tavLst>
                                    </p:anim>
                                    <p:anim calcmode="lin" valueType="num">
                                      <p:cBhvr additive="base">
                                        <p:cTn id="54" dur="500" fill="hold"/>
                                        <p:tgtEl>
                                          <p:spTgt spid="2"/>
                                        </p:tgtEl>
                                        <p:attrNameLst>
                                          <p:attrName>ppt_y</p:attrName>
                                        </p:attrNameLst>
                                      </p:cBhvr>
                                      <p:tavLst>
                                        <p:tav tm="0">
                                          <p:val>
                                            <p:strVal val="#ppt_y"/>
                                          </p:val>
                                        </p:tav>
                                        <p:tav tm="100000">
                                          <p:val>
                                            <p:strVal val="#ppt_y"/>
                                          </p:val>
                                        </p:tav>
                                      </p:tavLst>
                                    </p:anim>
                                  </p:childTnLst>
                                </p:cTn>
                              </p:par>
                            </p:childTnLst>
                          </p:cTn>
                        </p:par>
                        <p:par>
                          <p:cTn id="55" fill="hold">
                            <p:stCondLst>
                              <p:cond delay="5500"/>
                            </p:stCondLst>
                            <p:childTnLst>
                              <p:par>
                                <p:cTn id="56" presetID="53" presetClass="entr" presetSubtype="16"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1000" fill="hold"/>
                                        <p:tgtEl>
                                          <p:spTgt spid="26"/>
                                        </p:tgtEl>
                                        <p:attrNameLst>
                                          <p:attrName>ppt_w</p:attrName>
                                        </p:attrNameLst>
                                      </p:cBhvr>
                                      <p:tavLst>
                                        <p:tav tm="0">
                                          <p:val>
                                            <p:fltVal val="0"/>
                                          </p:val>
                                        </p:tav>
                                        <p:tav tm="100000">
                                          <p:val>
                                            <p:strVal val="#ppt_w"/>
                                          </p:val>
                                        </p:tav>
                                      </p:tavLst>
                                    </p:anim>
                                    <p:anim calcmode="lin" valueType="num">
                                      <p:cBhvr>
                                        <p:cTn id="59" dur="1000" fill="hold"/>
                                        <p:tgtEl>
                                          <p:spTgt spid="26"/>
                                        </p:tgtEl>
                                        <p:attrNameLst>
                                          <p:attrName>ppt_h</p:attrName>
                                        </p:attrNameLst>
                                      </p:cBhvr>
                                      <p:tavLst>
                                        <p:tav tm="0">
                                          <p:val>
                                            <p:fltVal val="0"/>
                                          </p:val>
                                        </p:tav>
                                        <p:tav tm="100000">
                                          <p:val>
                                            <p:strVal val="#ppt_h"/>
                                          </p:val>
                                        </p:tav>
                                      </p:tavLst>
                                    </p:anim>
                                    <p:animEffect transition="in" filter="fade">
                                      <p:cBhvr>
                                        <p:cTn id="60" dur="1000"/>
                                        <p:tgtEl>
                                          <p:spTgt spid="26"/>
                                        </p:tgtEl>
                                      </p:cBhvr>
                                    </p:animEffect>
                                  </p:childTnLst>
                                </p:cTn>
                              </p:par>
                            </p:childTnLst>
                          </p:cTn>
                        </p:par>
                        <p:par>
                          <p:cTn id="61" fill="hold">
                            <p:stCondLst>
                              <p:cond delay="6500"/>
                            </p:stCondLst>
                            <p:childTnLst>
                              <p:par>
                                <p:cTn id="62" presetID="2" presetClass="entr" presetSubtype="8"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0-#ppt_w/2"/>
                                          </p:val>
                                        </p:tav>
                                        <p:tav tm="100000">
                                          <p:val>
                                            <p:strVal val="#ppt_x"/>
                                          </p:val>
                                        </p:tav>
                                      </p:tavLst>
                                    </p:anim>
                                    <p:anim calcmode="lin" valueType="num">
                                      <p:cBhvr additive="base">
                                        <p:cTn id="65" dur="500" fill="hold"/>
                                        <p:tgtEl>
                                          <p:spTgt spid="24"/>
                                        </p:tgtEl>
                                        <p:attrNameLst>
                                          <p:attrName>ppt_y</p:attrName>
                                        </p:attrNameLst>
                                      </p:cBhvr>
                                      <p:tavLst>
                                        <p:tav tm="0">
                                          <p:val>
                                            <p:strVal val="#ppt_y"/>
                                          </p:val>
                                        </p:tav>
                                        <p:tav tm="100000">
                                          <p:val>
                                            <p:strVal val="#ppt_y"/>
                                          </p:val>
                                        </p:tav>
                                      </p:tavLst>
                                    </p:anim>
                                  </p:childTnLst>
                                </p:cTn>
                              </p:par>
                            </p:childTnLst>
                          </p:cTn>
                        </p:par>
                        <p:par>
                          <p:cTn id="66" fill="hold">
                            <p:stCondLst>
                              <p:cond delay="7000"/>
                            </p:stCondLst>
                            <p:childTnLst>
                              <p:par>
                                <p:cTn id="67" presetID="2" presetClass="entr" presetSubtype="8"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0-#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par>
                          <p:cTn id="71" fill="hold">
                            <p:stCondLst>
                              <p:cond delay="7500"/>
                            </p:stCondLst>
                            <p:childTnLst>
                              <p:par>
                                <p:cTn id="72" presetID="2" presetClass="entr" presetSubtype="8"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0-#ppt_w/2"/>
                                          </p:val>
                                        </p:tav>
                                        <p:tav tm="100000">
                                          <p:val>
                                            <p:strVal val="#ppt_x"/>
                                          </p:val>
                                        </p:tav>
                                      </p:tavLst>
                                    </p:anim>
                                    <p:anim calcmode="lin" valueType="num">
                                      <p:cBhvr additive="base">
                                        <p:cTn id="75" dur="500" fill="hold"/>
                                        <p:tgtEl>
                                          <p:spTgt spid="22"/>
                                        </p:tgtEl>
                                        <p:attrNameLst>
                                          <p:attrName>ppt_y</p:attrName>
                                        </p:attrNameLst>
                                      </p:cBhvr>
                                      <p:tavLst>
                                        <p:tav tm="0">
                                          <p:val>
                                            <p:strVal val="#ppt_y"/>
                                          </p:val>
                                        </p:tav>
                                        <p:tav tm="100000">
                                          <p:val>
                                            <p:strVal val="#ppt_y"/>
                                          </p:val>
                                        </p:tav>
                                      </p:tavLst>
                                    </p:anim>
                                  </p:childTnLst>
                                </p:cTn>
                              </p:par>
                            </p:childTnLst>
                          </p:cTn>
                        </p:par>
                        <p:par>
                          <p:cTn id="76" fill="hold">
                            <p:stCondLst>
                              <p:cond delay="8000"/>
                            </p:stCondLst>
                            <p:childTnLst>
                              <p:par>
                                <p:cTn id="77" presetID="2" presetClass="entr" presetSubtype="8"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0-#ppt_w/2"/>
                                          </p:val>
                                        </p:tav>
                                        <p:tav tm="100000">
                                          <p:val>
                                            <p:strVal val="#ppt_x"/>
                                          </p:val>
                                        </p:tav>
                                      </p:tavLst>
                                    </p:anim>
                                    <p:anim calcmode="lin" valueType="num">
                                      <p:cBhvr additive="base">
                                        <p:cTn id="80" dur="500" fill="hold"/>
                                        <p:tgtEl>
                                          <p:spTgt spid="21"/>
                                        </p:tgtEl>
                                        <p:attrNameLst>
                                          <p:attrName>ppt_y</p:attrName>
                                        </p:attrNameLst>
                                      </p:cBhvr>
                                      <p:tavLst>
                                        <p:tav tm="0">
                                          <p:val>
                                            <p:strVal val="#ppt_y"/>
                                          </p:val>
                                        </p:tav>
                                        <p:tav tm="100000">
                                          <p:val>
                                            <p:strVal val="#ppt_y"/>
                                          </p:val>
                                        </p:tav>
                                      </p:tavLst>
                                    </p:anim>
                                  </p:childTnLst>
                                </p:cTn>
                              </p:par>
                            </p:childTnLst>
                          </p:cTn>
                        </p:par>
                        <p:par>
                          <p:cTn id="81" fill="hold">
                            <p:stCondLst>
                              <p:cond delay="8500"/>
                            </p:stCondLst>
                            <p:childTnLst>
                              <p:par>
                                <p:cTn id="82" presetID="2" presetClass="entr" presetSubtype="8"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0-#ppt_w/2"/>
                                          </p:val>
                                        </p:tav>
                                        <p:tav tm="100000">
                                          <p:val>
                                            <p:strVal val="#ppt_x"/>
                                          </p:val>
                                        </p:tav>
                                      </p:tavLst>
                                    </p:anim>
                                    <p:anim calcmode="lin" valueType="num">
                                      <p:cBhvr additive="base">
                                        <p:cTn id="85" dur="500" fill="hold"/>
                                        <p:tgtEl>
                                          <p:spTgt spid="20"/>
                                        </p:tgtEl>
                                        <p:attrNameLst>
                                          <p:attrName>ppt_y</p:attrName>
                                        </p:attrNameLst>
                                      </p:cBhvr>
                                      <p:tavLst>
                                        <p:tav tm="0">
                                          <p:val>
                                            <p:strVal val="#ppt_y"/>
                                          </p:val>
                                        </p:tav>
                                        <p:tav tm="100000">
                                          <p:val>
                                            <p:strVal val="#ppt_y"/>
                                          </p:val>
                                        </p:tav>
                                      </p:tavLst>
                                    </p:anim>
                                  </p:childTnLst>
                                </p:cTn>
                              </p:par>
                            </p:childTnLst>
                          </p:cTn>
                        </p:par>
                        <p:par>
                          <p:cTn id="86" fill="hold">
                            <p:stCondLst>
                              <p:cond delay="9000"/>
                            </p:stCondLst>
                            <p:childTnLst>
                              <p:par>
                                <p:cTn id="87" presetID="2" presetClass="entr" presetSubtype="8"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0-#ppt_w/2"/>
                                          </p:val>
                                        </p:tav>
                                        <p:tav tm="100000">
                                          <p:val>
                                            <p:strVal val="#ppt_x"/>
                                          </p:val>
                                        </p:tav>
                                      </p:tavLst>
                                    </p:anim>
                                    <p:anim calcmode="lin" valueType="num">
                                      <p:cBhvr additive="base">
                                        <p:cTn id="90" dur="500" fill="hold"/>
                                        <p:tgtEl>
                                          <p:spTgt spid="17"/>
                                        </p:tgtEl>
                                        <p:attrNameLst>
                                          <p:attrName>ppt_y</p:attrName>
                                        </p:attrNameLst>
                                      </p:cBhvr>
                                      <p:tavLst>
                                        <p:tav tm="0">
                                          <p:val>
                                            <p:strVal val="#ppt_y"/>
                                          </p:val>
                                        </p:tav>
                                        <p:tav tm="100000">
                                          <p:val>
                                            <p:strVal val="#ppt_y"/>
                                          </p:val>
                                        </p:tav>
                                      </p:tavLst>
                                    </p:anim>
                                  </p:childTnLst>
                                </p:cTn>
                              </p:par>
                            </p:childTnLst>
                          </p:cTn>
                        </p:par>
                        <p:par>
                          <p:cTn id="91" fill="hold">
                            <p:stCondLst>
                              <p:cond delay="9500"/>
                            </p:stCondLst>
                            <p:childTnLst>
                              <p:par>
                                <p:cTn id="92" presetID="2" presetClass="entr" presetSubtype="8"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additive="base">
                                        <p:cTn id="94" dur="500" fill="hold"/>
                                        <p:tgtEl>
                                          <p:spTgt spid="14"/>
                                        </p:tgtEl>
                                        <p:attrNameLst>
                                          <p:attrName>ppt_x</p:attrName>
                                        </p:attrNameLst>
                                      </p:cBhvr>
                                      <p:tavLst>
                                        <p:tav tm="0">
                                          <p:val>
                                            <p:strVal val="0-#ppt_w/2"/>
                                          </p:val>
                                        </p:tav>
                                        <p:tav tm="100000">
                                          <p:val>
                                            <p:strVal val="#ppt_x"/>
                                          </p:val>
                                        </p:tav>
                                      </p:tavLst>
                                    </p:anim>
                                    <p:anim calcmode="lin" valueType="num">
                                      <p:cBhvr additive="base">
                                        <p:cTn id="95" dur="500" fill="hold"/>
                                        <p:tgtEl>
                                          <p:spTgt spid="14"/>
                                        </p:tgtEl>
                                        <p:attrNameLst>
                                          <p:attrName>ppt_y</p:attrName>
                                        </p:attrNameLst>
                                      </p:cBhvr>
                                      <p:tavLst>
                                        <p:tav tm="0">
                                          <p:val>
                                            <p:strVal val="#ppt_y"/>
                                          </p:val>
                                        </p:tav>
                                        <p:tav tm="100000">
                                          <p:val>
                                            <p:strVal val="#ppt_y"/>
                                          </p:val>
                                        </p:tav>
                                      </p:tavLst>
                                    </p:anim>
                                  </p:childTnLst>
                                </p:cTn>
                              </p:par>
                            </p:childTnLst>
                          </p:cTn>
                        </p:par>
                        <p:par>
                          <p:cTn id="96" fill="hold">
                            <p:stCondLst>
                              <p:cond delay="10000"/>
                            </p:stCondLst>
                            <p:childTnLst>
                              <p:par>
                                <p:cTn id="97" presetID="2" presetClass="entr" presetSubtype="8" fill="hold" grpId="0" nodeType="after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additive="base">
                                        <p:cTn id="99" dur="500" fill="hold"/>
                                        <p:tgtEl>
                                          <p:spTgt spid="13"/>
                                        </p:tgtEl>
                                        <p:attrNameLst>
                                          <p:attrName>ppt_x</p:attrName>
                                        </p:attrNameLst>
                                      </p:cBhvr>
                                      <p:tavLst>
                                        <p:tav tm="0">
                                          <p:val>
                                            <p:strVal val="0-#ppt_w/2"/>
                                          </p:val>
                                        </p:tav>
                                        <p:tav tm="100000">
                                          <p:val>
                                            <p:strVal val="#ppt_x"/>
                                          </p:val>
                                        </p:tav>
                                      </p:tavLst>
                                    </p:anim>
                                    <p:anim calcmode="lin" valueType="num">
                                      <p:cBhvr additive="base">
                                        <p:cTn id="100" dur="500" fill="hold"/>
                                        <p:tgtEl>
                                          <p:spTgt spid="13"/>
                                        </p:tgtEl>
                                        <p:attrNameLst>
                                          <p:attrName>ppt_y</p:attrName>
                                        </p:attrNameLst>
                                      </p:cBhvr>
                                      <p:tavLst>
                                        <p:tav tm="0">
                                          <p:val>
                                            <p:strVal val="#ppt_y"/>
                                          </p:val>
                                        </p:tav>
                                        <p:tav tm="100000">
                                          <p:val>
                                            <p:strVal val="#ppt_y"/>
                                          </p:val>
                                        </p:tav>
                                      </p:tavLst>
                                    </p:anim>
                                  </p:childTnLst>
                                </p:cTn>
                              </p:par>
                            </p:childTnLst>
                          </p:cTn>
                        </p:par>
                        <p:par>
                          <p:cTn id="101" fill="hold">
                            <p:stCondLst>
                              <p:cond delay="10500"/>
                            </p:stCondLst>
                            <p:childTnLst>
                              <p:par>
                                <p:cTn id="102" presetID="22" presetClass="entr" presetSubtype="1" fill="hold" grpId="0" nodeType="after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wipe(up)">
                                      <p:cBhvr>
                                        <p:cTn id="10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2" grpId="0"/>
      <p:bldP spid="13" grpId="0" animBg="1"/>
      <p:bldP spid="14" grpId="0" animBg="1"/>
      <p:bldP spid="17" grpId="0" animBg="1"/>
      <p:bldP spid="20" grpId="0" animBg="1"/>
      <p:bldP spid="21" grpId="0" animBg="1"/>
      <p:bldP spid="22" grpId="0" animBg="1"/>
      <p:bldP spid="23" grpId="0" animBg="1"/>
      <p:bldP spid="24" grpId="0" animBg="1"/>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10355180"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 Registration and Supporting Links </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4" name="Picture 3">
            <a:extLst>
              <a:ext uri="{FF2B5EF4-FFF2-40B4-BE49-F238E27FC236}">
                <a16:creationId xmlns:a16="http://schemas.microsoft.com/office/drawing/2014/main" id="{AF43ECD8-2FF4-D078-582E-7D4F0F88AAF5}"/>
              </a:ext>
            </a:extLst>
          </p:cNvPr>
          <p:cNvPicPr>
            <a:picLocks noChangeAspect="1"/>
          </p:cNvPicPr>
          <p:nvPr/>
        </p:nvPicPr>
        <p:blipFill>
          <a:blip r:embed="rId2"/>
          <a:stretch>
            <a:fillRect/>
          </a:stretch>
        </p:blipFill>
        <p:spPr>
          <a:xfrm>
            <a:off x="909556" y="1255176"/>
            <a:ext cx="10372887" cy="4347648"/>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F41FBE0C-C9D8-5786-0207-DE941BA5AD75}"/>
              </a:ext>
            </a:extLst>
          </p:cNvPr>
          <p:cNvCxnSpPr>
            <a:cxnSpLocks/>
          </p:cNvCxnSpPr>
          <p:nvPr/>
        </p:nvCxnSpPr>
        <p:spPr>
          <a:xfrm flipV="1">
            <a:off x="6095999" y="3517900"/>
            <a:ext cx="2120901" cy="2345964"/>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18">
            <a:extLst>
              <a:ext uri="{FF2B5EF4-FFF2-40B4-BE49-F238E27FC236}">
                <a16:creationId xmlns:a16="http://schemas.microsoft.com/office/drawing/2014/main" id="{F7E80558-12EC-A079-70DF-B037111327EF}"/>
              </a:ext>
            </a:extLst>
          </p:cNvPr>
          <p:cNvSpPr/>
          <p:nvPr/>
        </p:nvSpPr>
        <p:spPr>
          <a:xfrm>
            <a:off x="2667001" y="5863864"/>
            <a:ext cx="3625136" cy="609126"/>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2400" dirty="0">
                <a:solidFill>
                  <a:schemeClr val="tx1"/>
                </a:solidFill>
                <a:effectLst/>
                <a:latin typeface="Quire Sans Light"/>
                <a:ea typeface="Times New Roman" panose="02020603050405020304" pitchFamily="18" charset="0"/>
                <a:cs typeface="Times New Roman"/>
              </a:rPr>
              <a:t>Helpful links and tools</a:t>
            </a:r>
            <a:endParaRPr lang="en-GB"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81004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8866482"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Starting the CSL Registration Process</a:t>
            </a:r>
          </a:p>
        </p:txBody>
      </p:sp>
      <p:grpSp>
        <p:nvGrpSpPr>
          <p:cNvPr id="15" name="Graphic 8">
            <a:extLst>
              <a:ext uri="{FF2B5EF4-FFF2-40B4-BE49-F238E27FC236}">
                <a16:creationId xmlns:a16="http://schemas.microsoft.com/office/drawing/2014/main" id="{6D45C2AA-BC3C-5BB4-E4B1-493219A2FA53}"/>
              </a:ext>
            </a:extLst>
          </p:cNvPr>
          <p:cNvGrpSpPr/>
          <p:nvPr/>
        </p:nvGrpSpPr>
        <p:grpSpPr>
          <a:xfrm>
            <a:off x="7054185" y="5256503"/>
            <a:ext cx="5150834" cy="1604037"/>
            <a:chOff x="7039897" y="5256503"/>
            <a:chExt cx="5150834" cy="1604037"/>
          </a:xfrm>
        </p:grpSpPr>
        <p:sp>
          <p:nvSpPr>
            <p:cNvPr id="18" name="Freeform 17">
              <a:extLst>
                <a:ext uri="{FF2B5EF4-FFF2-40B4-BE49-F238E27FC236}">
                  <a16:creationId xmlns:a16="http://schemas.microsoft.com/office/drawing/2014/main" id="{B9B63D1D-4D44-A234-C5A8-A6F5D5DAAC9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FE389CD-08A2-BE24-53B3-0E1F3D4B9DC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12" name="TextBox 11">
            <a:extLst>
              <a:ext uri="{FF2B5EF4-FFF2-40B4-BE49-F238E27FC236}">
                <a16:creationId xmlns:a16="http://schemas.microsoft.com/office/drawing/2014/main" id="{F900D39A-77C7-483D-2D8D-49CDE14D7AEA}"/>
              </a:ext>
            </a:extLst>
          </p:cNvPr>
          <p:cNvSpPr txBox="1"/>
          <p:nvPr/>
        </p:nvSpPr>
        <p:spPr>
          <a:xfrm>
            <a:off x="493804" y="1397001"/>
            <a:ext cx="11359941" cy="3524042"/>
          </a:xfrm>
          <a:prstGeom prst="rect">
            <a:avLst/>
          </a:prstGeom>
          <a:noFill/>
        </p:spPr>
        <p:txBody>
          <a:bodyPr wrap="square">
            <a:spAutoFit/>
          </a:bodyPr>
          <a:lstStyle/>
          <a:p>
            <a:pPr>
              <a:spcAft>
                <a:spcPts val="600"/>
              </a:spcAft>
              <a:buClr>
                <a:srgbClr val="E7345F"/>
              </a:buClr>
            </a:pPr>
            <a:r>
              <a:rPr lang="en-US" sz="2400" dirty="0"/>
              <a:t>A user account must be created to start the registration process:</a:t>
            </a:r>
          </a:p>
          <a:p>
            <a:pPr>
              <a:spcAft>
                <a:spcPts val="600"/>
              </a:spcAft>
              <a:buClr>
                <a:srgbClr val="E7345F"/>
              </a:buClr>
            </a:pPr>
            <a:r>
              <a:rPr lang="en-US" sz="800" dirty="0"/>
              <a:t> </a:t>
            </a:r>
          </a:p>
          <a:p>
            <a:pPr marL="304815" indent="-304815">
              <a:spcAft>
                <a:spcPts val="600"/>
              </a:spcAft>
              <a:buClr>
                <a:srgbClr val="660269"/>
              </a:buClr>
              <a:buFont typeface="Arial" panose="020B0604020202020204" pitchFamily="34" charset="0"/>
              <a:buChar char="•"/>
            </a:pPr>
            <a:r>
              <a:rPr lang="en-US" sz="2400" dirty="0"/>
              <a:t>You will be asked for an email address and password.</a:t>
            </a:r>
          </a:p>
          <a:p>
            <a:pPr marL="304815" indent="-304815">
              <a:spcAft>
                <a:spcPts val="600"/>
              </a:spcAft>
              <a:buClr>
                <a:srgbClr val="660269"/>
              </a:buClr>
              <a:buFont typeface="Arial" panose="020B0604020202020204" pitchFamily="34" charset="0"/>
              <a:buChar char="•"/>
            </a:pPr>
            <a:r>
              <a:rPr lang="en-US" sz="2400" dirty="0"/>
              <a:t>A verification email address will be sent to allow activation.</a:t>
            </a:r>
          </a:p>
          <a:p>
            <a:pPr marL="304815" indent="-304815">
              <a:spcAft>
                <a:spcPts val="600"/>
              </a:spcAft>
              <a:buClr>
                <a:srgbClr val="660269"/>
              </a:buClr>
              <a:buFont typeface="Arial" panose="020B0604020202020204" pitchFamily="34" charset="0"/>
              <a:buChar char="•"/>
            </a:pPr>
            <a:r>
              <a:rPr lang="en-US" sz="2400" dirty="0"/>
              <a:t>The user that starts the process will be identified as the main producer contact</a:t>
            </a:r>
          </a:p>
          <a:p>
            <a:pPr marL="304815" indent="-304815">
              <a:spcAft>
                <a:spcPts val="600"/>
              </a:spcAft>
              <a:buClr>
                <a:srgbClr val="660269"/>
              </a:buClr>
              <a:buFont typeface="Arial" panose="020B0604020202020204" pitchFamily="34" charset="0"/>
              <a:buChar char="•"/>
            </a:pPr>
            <a:r>
              <a:rPr lang="en-US" sz="2400" dirty="0"/>
              <a:t>If you already have an account you can login to start the registration process</a:t>
            </a:r>
          </a:p>
          <a:p>
            <a:pPr marL="304815" indent="-304815">
              <a:spcAft>
                <a:spcPts val="600"/>
              </a:spcAft>
              <a:buClr>
                <a:srgbClr val="660269"/>
              </a:buClr>
              <a:buFont typeface="Arial" panose="020B0604020202020204" pitchFamily="34" charset="0"/>
              <a:buChar char="•"/>
            </a:pPr>
            <a:endParaRPr lang="en-US" sz="1200" b="1" dirty="0"/>
          </a:p>
          <a:p>
            <a:pPr>
              <a:spcAft>
                <a:spcPts val="1200"/>
              </a:spcAft>
              <a:buClr>
                <a:srgbClr val="E7345F"/>
              </a:buClr>
            </a:pPr>
            <a:r>
              <a:rPr lang="en-US" sz="2400" b="1" dirty="0"/>
              <a:t>If you have any technical difficulties creating an account, use the ‘Contact us’ form.  Our Customer Service team will assist with your request.</a:t>
            </a:r>
            <a:endParaRPr lang="en-US" sz="2400" dirty="0"/>
          </a:p>
        </p:txBody>
      </p:sp>
    </p:spTree>
    <p:extLst>
      <p:ext uri="{BB962C8B-B14F-4D97-AF65-F5344CB8AC3E}">
        <p14:creationId xmlns:p14="http://schemas.microsoft.com/office/powerpoint/2010/main" val="35280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8866482"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What you will need</a:t>
            </a:r>
          </a:p>
        </p:txBody>
      </p:sp>
      <p:grpSp>
        <p:nvGrpSpPr>
          <p:cNvPr id="15" name="Graphic 8">
            <a:extLst>
              <a:ext uri="{FF2B5EF4-FFF2-40B4-BE49-F238E27FC236}">
                <a16:creationId xmlns:a16="http://schemas.microsoft.com/office/drawing/2014/main" id="{6D45C2AA-BC3C-5BB4-E4B1-493219A2FA53}"/>
              </a:ext>
            </a:extLst>
          </p:cNvPr>
          <p:cNvGrpSpPr/>
          <p:nvPr/>
        </p:nvGrpSpPr>
        <p:grpSpPr>
          <a:xfrm>
            <a:off x="7556181" y="5575299"/>
            <a:ext cx="4635819" cy="1282701"/>
            <a:chOff x="7039897" y="5256503"/>
            <a:chExt cx="5150834" cy="1604037"/>
          </a:xfrm>
        </p:grpSpPr>
        <p:sp>
          <p:nvSpPr>
            <p:cNvPr id="18" name="Freeform 17">
              <a:extLst>
                <a:ext uri="{FF2B5EF4-FFF2-40B4-BE49-F238E27FC236}">
                  <a16:creationId xmlns:a16="http://schemas.microsoft.com/office/drawing/2014/main" id="{B9B63D1D-4D44-A234-C5A8-A6F5D5DAAC9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FE389CD-08A2-BE24-53B3-0E1F3D4B9DC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422FBECF-B9C1-5C5A-70D8-59C41B7BF4FC}"/>
              </a:ext>
            </a:extLst>
          </p:cNvPr>
          <p:cNvSpPr txBox="1"/>
          <p:nvPr/>
        </p:nvSpPr>
        <p:spPr>
          <a:xfrm>
            <a:off x="824004" y="969785"/>
            <a:ext cx="9901480" cy="6256328"/>
          </a:xfrm>
          <a:prstGeom prst="rect">
            <a:avLst/>
          </a:prstGeom>
          <a:noFill/>
        </p:spPr>
        <p:txBody>
          <a:bodyPr wrap="square">
            <a:spAutoFit/>
          </a:bodyPr>
          <a:lstStyle/>
          <a:p>
            <a:pPr marL="304815" indent="-304815">
              <a:lnSpc>
                <a:spcPct val="150000"/>
              </a:lnSpc>
              <a:spcAft>
                <a:spcPts val="600"/>
              </a:spcAft>
              <a:buClr>
                <a:srgbClr val="E7345F"/>
              </a:buClr>
              <a:buFont typeface="Arial" panose="020B0604020202020204" pitchFamily="34" charset="0"/>
              <a:buChar char="•"/>
            </a:pPr>
            <a:r>
              <a:rPr lang="en-US" sz="2400" dirty="0"/>
              <a:t>Details about you as Producer- Brand Owner or Importer?</a:t>
            </a:r>
          </a:p>
          <a:p>
            <a:pPr marL="304815" indent="-304815">
              <a:lnSpc>
                <a:spcPct val="150000"/>
              </a:lnSpc>
              <a:spcAft>
                <a:spcPts val="600"/>
              </a:spcAft>
              <a:buClr>
                <a:srgbClr val="E7345F"/>
              </a:buClr>
              <a:buFont typeface="Arial" panose="020B0604020202020204" pitchFamily="34" charset="0"/>
              <a:buChar char="•"/>
            </a:pPr>
            <a:r>
              <a:rPr lang="en-US" sz="2400" dirty="0"/>
              <a:t>Details about your organization</a:t>
            </a:r>
          </a:p>
          <a:p>
            <a:pPr marL="304815" indent="-304815">
              <a:lnSpc>
                <a:spcPct val="150000"/>
              </a:lnSpc>
              <a:spcAft>
                <a:spcPts val="600"/>
              </a:spcAft>
              <a:buClr>
                <a:srgbClr val="E7345F"/>
              </a:buClr>
              <a:buFont typeface="Arial" panose="020B0604020202020204" pitchFamily="34" charset="0"/>
              <a:buChar char="•"/>
            </a:pPr>
            <a:r>
              <a:rPr lang="en-US" sz="2400" dirty="0"/>
              <a:t>Designate Main Contacts, Approvers and Users</a:t>
            </a:r>
          </a:p>
          <a:p>
            <a:pPr marL="609630" lvl="1" indent="-304815">
              <a:lnSpc>
                <a:spcPct val="150000"/>
              </a:lnSpc>
              <a:spcAft>
                <a:spcPts val="600"/>
              </a:spcAft>
              <a:buClr>
                <a:srgbClr val="E7345F"/>
              </a:buClr>
              <a:buFont typeface="Arial" panose="020B0604020202020204" pitchFamily="34" charset="0"/>
              <a:buChar char="•"/>
            </a:pPr>
            <a:r>
              <a:rPr lang="en-US" sz="2400" dirty="0"/>
              <a:t>Up to 4 contacts can be added</a:t>
            </a:r>
          </a:p>
          <a:p>
            <a:pPr marL="609630" lvl="1" indent="-304815">
              <a:lnSpc>
                <a:spcPct val="150000"/>
              </a:lnSpc>
              <a:spcAft>
                <a:spcPts val="600"/>
              </a:spcAft>
              <a:buClr>
                <a:srgbClr val="E7345F"/>
              </a:buClr>
              <a:buFont typeface="Arial" panose="020B0604020202020204" pitchFamily="34" charset="0"/>
              <a:buChar char="•"/>
            </a:pPr>
            <a:r>
              <a:rPr lang="en-US" sz="2400" dirty="0"/>
              <a:t>Approvers can sign Producer Agreement </a:t>
            </a:r>
          </a:p>
          <a:p>
            <a:pPr marL="609630" lvl="1" indent="-304815">
              <a:lnSpc>
                <a:spcPct val="150000"/>
              </a:lnSpc>
              <a:spcAft>
                <a:spcPts val="600"/>
              </a:spcAft>
              <a:buClr>
                <a:srgbClr val="E7345F"/>
              </a:buClr>
              <a:buFont typeface="Arial" panose="020B0604020202020204" pitchFamily="34" charset="0"/>
              <a:buChar char="•"/>
            </a:pPr>
            <a:r>
              <a:rPr lang="en-US" sz="2400" dirty="0"/>
              <a:t>Users can upload products</a:t>
            </a:r>
          </a:p>
          <a:p>
            <a:pPr marL="304815" indent="-304815">
              <a:lnSpc>
                <a:spcPct val="150000"/>
              </a:lnSpc>
              <a:spcAft>
                <a:spcPts val="600"/>
              </a:spcAft>
              <a:buClr>
                <a:srgbClr val="E7345F"/>
              </a:buClr>
              <a:buFont typeface="Arial" panose="020B0604020202020204" pitchFamily="34" charset="0"/>
              <a:buChar char="•"/>
            </a:pPr>
            <a:r>
              <a:rPr lang="en-US" sz="2400" dirty="0"/>
              <a:t>Producer Agreement- Review and sign</a:t>
            </a:r>
          </a:p>
          <a:p>
            <a:pPr marL="304815" indent="-304815">
              <a:lnSpc>
                <a:spcPct val="150000"/>
              </a:lnSpc>
              <a:spcAft>
                <a:spcPts val="600"/>
              </a:spcAft>
              <a:buClr>
                <a:srgbClr val="E7345F"/>
              </a:buClr>
              <a:buFont typeface="Arial" panose="020B0604020202020204" pitchFamily="34" charset="0"/>
              <a:buChar char="•"/>
            </a:pPr>
            <a:r>
              <a:rPr lang="en-US" sz="2400" dirty="0"/>
              <a:t>Details for product upload</a:t>
            </a:r>
          </a:p>
          <a:p>
            <a:pPr marL="304815" indent="-304815">
              <a:lnSpc>
                <a:spcPct val="150000"/>
              </a:lnSpc>
              <a:spcAft>
                <a:spcPts val="600"/>
              </a:spcAft>
              <a:buClr>
                <a:srgbClr val="E7345F"/>
              </a:buClr>
              <a:buFont typeface="Arial" panose="020B0604020202020204" pitchFamily="34" charset="0"/>
              <a:buChar char="•"/>
            </a:pPr>
            <a:r>
              <a:rPr lang="en-US" sz="2400" dirty="0"/>
              <a:t>A payment card to pay the £365 registration fee</a:t>
            </a:r>
          </a:p>
          <a:p>
            <a:pPr>
              <a:lnSpc>
                <a:spcPct val="150000"/>
              </a:lnSpc>
              <a:spcAft>
                <a:spcPts val="600"/>
              </a:spcAft>
              <a:buClr>
                <a:srgbClr val="E7345F"/>
              </a:buClr>
            </a:pPr>
            <a:endParaRPr lang="en-US" sz="2400" dirty="0"/>
          </a:p>
        </p:txBody>
      </p:sp>
    </p:spTree>
    <p:extLst>
      <p:ext uri="{BB962C8B-B14F-4D97-AF65-F5344CB8AC3E}">
        <p14:creationId xmlns:p14="http://schemas.microsoft.com/office/powerpoint/2010/main" val="367841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 Registration</a:t>
            </a:r>
          </a:p>
        </p:txBody>
      </p:sp>
      <p:sp>
        <p:nvSpPr>
          <p:cNvPr id="17" name="Text Placeholder 5">
            <a:extLst>
              <a:ext uri="{FF2B5EF4-FFF2-40B4-BE49-F238E27FC236}">
                <a16:creationId xmlns:a16="http://schemas.microsoft.com/office/drawing/2014/main" id="{69B73986-3567-A5DC-377C-9E6F53D99298}"/>
              </a:ext>
            </a:extLst>
          </p:cNvPr>
          <p:cNvSpPr txBox="1">
            <a:spLocks/>
          </p:cNvSpPr>
          <p:nvPr/>
        </p:nvSpPr>
        <p:spPr>
          <a:xfrm>
            <a:off x="465220" y="969785"/>
            <a:ext cx="8760863" cy="343695"/>
          </a:xfrm>
          <a:prstGeom prst="rect">
            <a:avLst/>
          </a:prstGeom>
          <a:noFill/>
        </p:spPr>
        <p:txBody>
          <a:bodyPr numCol="2" spcCol="180000">
            <a:noAutofit/>
          </a:bodyPr>
          <a:lstStyle>
            <a:lvl1pPr marL="0" indent="0" algn="l" defTabSz="914400" rtl="0" eaLnBrk="1" latinLnBrk="0" hangingPunct="1">
              <a:lnSpc>
                <a:spcPct val="90000"/>
              </a:lnSpc>
              <a:spcBef>
                <a:spcPts val="1000"/>
              </a:spcBef>
              <a:buFontTx/>
              <a:buNone/>
              <a:defRPr sz="1600" kern="1200">
                <a:solidFill>
                  <a:srgbClr val="6602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latin typeface="Arial" panose="020B0604020202020204" pitchFamily="34" charset="0"/>
                <a:cs typeface="Arial" panose="020B0604020202020204" pitchFamily="34" charset="0"/>
              </a:rPr>
              <a:t>Eligibility</a:t>
            </a:r>
            <a:endParaRPr lang="en-US" sz="2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9EA0128-E07A-FB8A-8CA1-1CD3080F19A0}"/>
              </a:ext>
            </a:extLst>
          </p:cNvPr>
          <p:cNvSpPr txBox="1"/>
          <p:nvPr/>
        </p:nvSpPr>
        <p:spPr>
          <a:xfrm>
            <a:off x="465219" y="1726220"/>
            <a:ext cx="5630779" cy="519822"/>
          </a:xfrm>
          <a:prstGeom prst="rect">
            <a:avLst/>
          </a:prstGeom>
          <a:noFill/>
        </p:spPr>
        <p:txBody>
          <a:bodyPr wrap="square">
            <a:spAutoFit/>
          </a:bodyPr>
          <a:lstStyle/>
          <a:p>
            <a:pPr lvl="0">
              <a:lnSpc>
                <a:spcPct val="107000"/>
              </a:lnSpc>
              <a:spcAft>
                <a:spcPts val="800"/>
              </a:spcAft>
            </a:pPr>
            <a:r>
              <a:rPr lang="en-US" sz="2800" dirty="0">
                <a:solidFill>
                  <a:srgbClr val="660269"/>
                </a:solidFill>
                <a:ea typeface="+mj-ea"/>
              </a:rPr>
              <a:t>What type of producer are you?</a:t>
            </a:r>
            <a:endParaRPr lang="en-GB" sz="2800" dirty="0">
              <a:solidFill>
                <a:srgbClr val="660269"/>
              </a:solidFill>
              <a:ea typeface="+mj-ea"/>
            </a:endParaRPr>
          </a:p>
        </p:txBody>
      </p:sp>
      <p:sp>
        <p:nvSpPr>
          <p:cNvPr id="5" name="TextBox 4">
            <a:extLst>
              <a:ext uri="{FF2B5EF4-FFF2-40B4-BE49-F238E27FC236}">
                <a16:creationId xmlns:a16="http://schemas.microsoft.com/office/drawing/2014/main" id="{539022F6-AA6A-BFE3-0FA6-CB6FEB062B47}"/>
              </a:ext>
            </a:extLst>
          </p:cNvPr>
          <p:cNvSpPr txBox="1"/>
          <p:nvPr/>
        </p:nvSpPr>
        <p:spPr>
          <a:xfrm>
            <a:off x="1398668" y="2512836"/>
            <a:ext cx="9936082" cy="2971967"/>
          </a:xfrm>
          <a:prstGeom prst="rect">
            <a:avLst/>
          </a:prstGeom>
          <a:noFill/>
        </p:spPr>
        <p:txBody>
          <a:bodyPr wrap="square">
            <a:spAutoFit/>
          </a:bodyPr>
          <a:lstStyle/>
          <a:p>
            <a:pPr marL="457200" indent="-457200">
              <a:lnSpc>
                <a:spcPct val="107000"/>
              </a:lnSpc>
              <a:spcAft>
                <a:spcPts val="800"/>
              </a:spcAft>
              <a:buClr>
                <a:srgbClr val="660269"/>
              </a:buClr>
              <a:buFont typeface="Wingdings" pitchFamily="2" charset="2"/>
              <a:buChar char="ü"/>
            </a:pPr>
            <a:r>
              <a:rPr lang="en-US" sz="2800" dirty="0">
                <a:cs typeface="Times New Roman"/>
              </a:rPr>
              <a:t>Brand owner – drinks produced in UK</a:t>
            </a:r>
          </a:p>
          <a:p>
            <a:pPr>
              <a:lnSpc>
                <a:spcPct val="107000"/>
              </a:lnSpc>
              <a:spcAft>
                <a:spcPts val="800"/>
              </a:spcAft>
              <a:buClr>
                <a:srgbClr val="660269"/>
              </a:buClr>
            </a:pPr>
            <a:r>
              <a:rPr lang="en-GB" sz="2000" dirty="0">
                <a:cs typeface="Times New Roman"/>
              </a:rPr>
              <a:t> </a:t>
            </a:r>
          </a:p>
          <a:p>
            <a:pPr marL="457200" indent="-457200">
              <a:lnSpc>
                <a:spcPct val="107000"/>
              </a:lnSpc>
              <a:spcAft>
                <a:spcPts val="800"/>
              </a:spcAft>
              <a:buClr>
                <a:srgbClr val="660269"/>
              </a:buClr>
              <a:buFont typeface="Wingdings" pitchFamily="2" charset="2"/>
              <a:buChar char="ü"/>
            </a:pPr>
            <a:r>
              <a:rPr lang="en-US" sz="2800" dirty="0">
                <a:cs typeface="Times New Roman"/>
              </a:rPr>
              <a:t>Importer of drinks branded outside UK</a:t>
            </a:r>
          </a:p>
          <a:p>
            <a:pPr>
              <a:lnSpc>
                <a:spcPct val="107000"/>
              </a:lnSpc>
              <a:spcAft>
                <a:spcPts val="800"/>
              </a:spcAft>
              <a:buClr>
                <a:srgbClr val="660269"/>
              </a:buClr>
            </a:pPr>
            <a:r>
              <a:rPr lang="en-GB" sz="2000" dirty="0">
                <a:cs typeface="Times New Roman"/>
              </a:rPr>
              <a:t> </a:t>
            </a:r>
          </a:p>
          <a:p>
            <a:pPr marL="457200" indent="-457200">
              <a:lnSpc>
                <a:spcPct val="107000"/>
              </a:lnSpc>
              <a:spcAft>
                <a:spcPts val="800"/>
              </a:spcAft>
              <a:buClr>
                <a:srgbClr val="660269"/>
              </a:buClr>
              <a:buFont typeface="Wingdings" pitchFamily="2" charset="2"/>
              <a:buChar char="ü"/>
            </a:pPr>
            <a:r>
              <a:rPr lang="en-US" sz="2800" dirty="0">
                <a:cs typeface="Times New Roman"/>
              </a:rPr>
              <a:t>If you’re unsure contact Customer Service and they can help</a:t>
            </a:r>
            <a:endParaRPr lang="en-GB" sz="2800" dirty="0">
              <a:cs typeface="Times New Roman"/>
            </a:endParaRPr>
          </a:p>
        </p:txBody>
      </p:sp>
      <p:grpSp>
        <p:nvGrpSpPr>
          <p:cNvPr id="15" name="Graphic 8">
            <a:extLst>
              <a:ext uri="{FF2B5EF4-FFF2-40B4-BE49-F238E27FC236}">
                <a16:creationId xmlns:a16="http://schemas.microsoft.com/office/drawing/2014/main" id="{6D45C2AA-BC3C-5BB4-E4B1-493219A2FA53}"/>
              </a:ext>
            </a:extLst>
          </p:cNvPr>
          <p:cNvGrpSpPr/>
          <p:nvPr/>
        </p:nvGrpSpPr>
        <p:grpSpPr>
          <a:xfrm>
            <a:off x="7054185" y="5256503"/>
            <a:ext cx="5150834" cy="1604037"/>
            <a:chOff x="7039897" y="5256503"/>
            <a:chExt cx="5150834" cy="1604037"/>
          </a:xfrm>
        </p:grpSpPr>
        <p:sp>
          <p:nvSpPr>
            <p:cNvPr id="18" name="Freeform 17">
              <a:extLst>
                <a:ext uri="{FF2B5EF4-FFF2-40B4-BE49-F238E27FC236}">
                  <a16:creationId xmlns:a16="http://schemas.microsoft.com/office/drawing/2014/main" id="{B9B63D1D-4D44-A234-C5A8-A6F5D5DAAC9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FE389CD-08A2-BE24-53B3-0E1F3D4B9DC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6231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1" y="677207"/>
            <a:ext cx="7857370"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 Eligibility</a:t>
            </a:r>
          </a:p>
        </p:txBody>
      </p:sp>
      <p:sp>
        <p:nvSpPr>
          <p:cNvPr id="6" name="TextBox 5">
            <a:extLst>
              <a:ext uri="{FF2B5EF4-FFF2-40B4-BE49-F238E27FC236}">
                <a16:creationId xmlns:a16="http://schemas.microsoft.com/office/drawing/2014/main" id="{E35F1461-5F9B-FFDF-B3C4-59B8B57C5CA8}"/>
              </a:ext>
            </a:extLst>
          </p:cNvPr>
          <p:cNvSpPr txBox="1"/>
          <p:nvPr/>
        </p:nvSpPr>
        <p:spPr>
          <a:xfrm>
            <a:off x="465221" y="1720571"/>
            <a:ext cx="8760862" cy="519822"/>
          </a:xfrm>
          <a:prstGeom prst="rect">
            <a:avLst/>
          </a:prstGeom>
          <a:noFill/>
        </p:spPr>
        <p:txBody>
          <a:bodyPr wrap="square">
            <a:spAutoFit/>
          </a:bodyPr>
          <a:lstStyle/>
          <a:p>
            <a:pPr lvl="0">
              <a:lnSpc>
                <a:spcPct val="107000"/>
              </a:lnSpc>
              <a:spcAft>
                <a:spcPts val="800"/>
              </a:spcAft>
            </a:pPr>
            <a:r>
              <a:rPr lang="en-US" sz="2800" dirty="0">
                <a:solidFill>
                  <a:srgbClr val="660269"/>
                </a:solidFill>
                <a:ea typeface="+mj-ea"/>
              </a:rPr>
              <a:t>Who do you sell your products directly to?</a:t>
            </a:r>
            <a:endParaRPr lang="en-GB" sz="2800" dirty="0">
              <a:solidFill>
                <a:srgbClr val="660269"/>
              </a:solidFill>
              <a:cs typeface="Arial Black" panose="020B0604020202020204" pitchFamily="34" charset="0"/>
            </a:endParaRPr>
          </a:p>
        </p:txBody>
      </p:sp>
      <p:sp>
        <p:nvSpPr>
          <p:cNvPr id="7" name="TextBox 6">
            <a:extLst>
              <a:ext uri="{FF2B5EF4-FFF2-40B4-BE49-F238E27FC236}">
                <a16:creationId xmlns:a16="http://schemas.microsoft.com/office/drawing/2014/main" id="{9CE18349-531B-462F-AEB1-513568A8AC3F}"/>
              </a:ext>
            </a:extLst>
          </p:cNvPr>
          <p:cNvSpPr txBox="1"/>
          <p:nvPr/>
        </p:nvSpPr>
        <p:spPr>
          <a:xfrm>
            <a:off x="1474870" y="2466372"/>
            <a:ext cx="8469230" cy="3638112"/>
          </a:xfrm>
          <a:prstGeom prst="rect">
            <a:avLst/>
          </a:prstGeom>
          <a:noFill/>
        </p:spPr>
        <p:txBody>
          <a:bodyPr wrap="square">
            <a:spAutoFit/>
          </a:bodyPr>
          <a:lstStyle/>
          <a:p>
            <a:pPr marL="457200" indent="-457200">
              <a:lnSpc>
                <a:spcPct val="107000"/>
              </a:lnSpc>
              <a:spcAft>
                <a:spcPts val="800"/>
              </a:spcAft>
              <a:buClr>
                <a:srgbClr val="660269"/>
              </a:buClr>
              <a:buFont typeface="Wingdings" pitchFamily="2" charset="2"/>
              <a:buChar char="ü"/>
            </a:pPr>
            <a:r>
              <a:rPr lang="en-US" sz="2800" dirty="0">
                <a:cs typeface="Times New Roman"/>
              </a:rPr>
              <a:t>Scottish customers through own shop</a:t>
            </a:r>
          </a:p>
          <a:p>
            <a:pPr>
              <a:lnSpc>
                <a:spcPct val="107000"/>
              </a:lnSpc>
              <a:spcAft>
                <a:spcPts val="800"/>
              </a:spcAft>
              <a:buClr>
                <a:srgbClr val="660269"/>
              </a:buClr>
            </a:pPr>
            <a:r>
              <a:rPr lang="en-US" sz="2000" dirty="0">
                <a:cs typeface="Times New Roman"/>
              </a:rPr>
              <a:t> </a:t>
            </a:r>
            <a:endParaRPr lang="en-GB" sz="2000" dirty="0">
              <a:cs typeface="Times New Roman"/>
            </a:endParaRPr>
          </a:p>
          <a:p>
            <a:pPr marL="457200" indent="-457200">
              <a:lnSpc>
                <a:spcPct val="107000"/>
              </a:lnSpc>
              <a:spcAft>
                <a:spcPts val="800"/>
              </a:spcAft>
              <a:buClr>
                <a:srgbClr val="660269"/>
              </a:buClr>
              <a:buFont typeface="Wingdings" pitchFamily="2" charset="2"/>
              <a:buChar char="ü"/>
            </a:pPr>
            <a:r>
              <a:rPr lang="en-GB" sz="2800" dirty="0">
                <a:cs typeface="Times New Roman"/>
              </a:rPr>
              <a:t>Scottish customers through online retail store</a:t>
            </a:r>
          </a:p>
          <a:p>
            <a:pPr>
              <a:lnSpc>
                <a:spcPct val="107000"/>
              </a:lnSpc>
              <a:spcAft>
                <a:spcPts val="800"/>
              </a:spcAft>
              <a:buClr>
                <a:srgbClr val="660269"/>
              </a:buClr>
            </a:pPr>
            <a:r>
              <a:rPr lang="en-GB" sz="2000" dirty="0">
                <a:cs typeface="Times New Roman"/>
              </a:rPr>
              <a:t> </a:t>
            </a:r>
          </a:p>
          <a:p>
            <a:pPr marL="457200" indent="-457200">
              <a:lnSpc>
                <a:spcPct val="107000"/>
              </a:lnSpc>
              <a:spcAft>
                <a:spcPts val="800"/>
              </a:spcAft>
              <a:buClr>
                <a:srgbClr val="660269"/>
              </a:buClr>
              <a:buFont typeface="Wingdings" pitchFamily="2" charset="2"/>
              <a:buChar char="ü"/>
            </a:pPr>
            <a:r>
              <a:rPr lang="en-US" sz="2800" dirty="0">
                <a:cs typeface="Times New Roman"/>
              </a:rPr>
              <a:t>Scottish retailers or hospitality businesses</a:t>
            </a:r>
          </a:p>
          <a:p>
            <a:pPr>
              <a:lnSpc>
                <a:spcPct val="107000"/>
              </a:lnSpc>
              <a:spcAft>
                <a:spcPts val="800"/>
              </a:spcAft>
              <a:buClr>
                <a:srgbClr val="660269"/>
              </a:buClr>
            </a:pPr>
            <a:r>
              <a:rPr lang="en-US" sz="2000" dirty="0">
                <a:cs typeface="Times New Roman"/>
              </a:rPr>
              <a:t> </a:t>
            </a:r>
          </a:p>
          <a:p>
            <a:pPr marL="457200" indent="-457200">
              <a:lnSpc>
                <a:spcPct val="107000"/>
              </a:lnSpc>
              <a:spcAft>
                <a:spcPts val="800"/>
              </a:spcAft>
              <a:buClr>
                <a:srgbClr val="660269"/>
              </a:buClr>
              <a:buFont typeface="Wingdings" pitchFamily="2" charset="2"/>
              <a:buChar char="ü"/>
            </a:pPr>
            <a:r>
              <a:rPr lang="en-US" sz="2800" dirty="0">
                <a:cs typeface="Times New Roman"/>
              </a:rPr>
              <a:t>Wholesalers selling into Scotland</a:t>
            </a:r>
            <a:endParaRPr lang="en-GB" sz="2800" dirty="0">
              <a:cs typeface="Times New Roman"/>
            </a:endParaRPr>
          </a:p>
        </p:txBody>
      </p:sp>
      <p:grpSp>
        <p:nvGrpSpPr>
          <p:cNvPr id="3" name="Graphic 8">
            <a:extLst>
              <a:ext uri="{FF2B5EF4-FFF2-40B4-BE49-F238E27FC236}">
                <a16:creationId xmlns:a16="http://schemas.microsoft.com/office/drawing/2014/main" id="{9E3A6D3D-20E4-75EE-6B96-78AD3F1C1C1A}"/>
              </a:ext>
            </a:extLst>
          </p:cNvPr>
          <p:cNvGrpSpPr/>
          <p:nvPr/>
        </p:nvGrpSpPr>
        <p:grpSpPr>
          <a:xfrm>
            <a:off x="7054185" y="5256503"/>
            <a:ext cx="5150834" cy="1604037"/>
            <a:chOff x="7039897" y="5256503"/>
            <a:chExt cx="5150834" cy="1604037"/>
          </a:xfrm>
        </p:grpSpPr>
        <p:sp>
          <p:nvSpPr>
            <p:cNvPr id="4" name="Freeform 3">
              <a:extLst>
                <a:ext uri="{FF2B5EF4-FFF2-40B4-BE49-F238E27FC236}">
                  <a16:creationId xmlns:a16="http://schemas.microsoft.com/office/drawing/2014/main" id="{4C4E6A57-1AA1-BD95-17F6-669D77E199B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39A7E3C-3D9B-F20C-5C92-97E93BDB9AF3}"/>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2355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 Registration</a:t>
            </a:r>
          </a:p>
        </p:txBody>
      </p:sp>
      <p:pic>
        <p:nvPicPr>
          <p:cNvPr id="2" name="Content Placeholder 14">
            <a:extLst>
              <a:ext uri="{FF2B5EF4-FFF2-40B4-BE49-F238E27FC236}">
                <a16:creationId xmlns:a16="http://schemas.microsoft.com/office/drawing/2014/main" id="{5501F854-6FC9-F42F-BAD9-592D2FF872DB}"/>
              </a:ext>
            </a:extLst>
          </p:cNvPr>
          <p:cNvPicPr>
            <a:picLocks noChangeAspect="1"/>
          </p:cNvPicPr>
          <p:nvPr/>
        </p:nvPicPr>
        <p:blipFill>
          <a:blip r:embed="rId2"/>
          <a:stretch>
            <a:fillRect/>
          </a:stretch>
        </p:blipFill>
        <p:spPr>
          <a:xfrm>
            <a:off x="3043049" y="1907288"/>
            <a:ext cx="6786751" cy="4016916"/>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876DB06D-2BB8-A152-83B6-FDE433236849}"/>
              </a:ext>
            </a:extLst>
          </p:cNvPr>
          <p:cNvGrpSpPr/>
          <p:nvPr/>
        </p:nvGrpSpPr>
        <p:grpSpPr>
          <a:xfrm>
            <a:off x="3130265" y="5850583"/>
            <a:ext cx="6018686" cy="878623"/>
            <a:chOff x="829783" y="9410562"/>
            <a:chExt cx="5224857" cy="878623"/>
          </a:xfrm>
        </p:grpSpPr>
        <p:sp>
          <p:nvSpPr>
            <p:cNvPr id="8" name="Rounded Rectangle 7">
              <a:extLst>
                <a:ext uri="{FF2B5EF4-FFF2-40B4-BE49-F238E27FC236}">
                  <a16:creationId xmlns:a16="http://schemas.microsoft.com/office/drawing/2014/main" id="{D02504A7-3DF9-9D87-8B20-0F9FE60B010F}"/>
                </a:ext>
              </a:extLst>
            </p:cNvPr>
            <p:cNvSpPr/>
            <p:nvPr/>
          </p:nvSpPr>
          <p:spPr>
            <a:xfrm>
              <a:off x="829783" y="9799191"/>
              <a:ext cx="3779044" cy="489994"/>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Select blue ‘Forward’ button</a:t>
              </a:r>
            </a:p>
          </p:txBody>
        </p:sp>
        <p:cxnSp>
          <p:nvCxnSpPr>
            <p:cNvPr id="9" name="Straight Arrow Connector 8">
              <a:extLst>
                <a:ext uri="{FF2B5EF4-FFF2-40B4-BE49-F238E27FC236}">
                  <a16:creationId xmlns:a16="http://schemas.microsoft.com/office/drawing/2014/main" id="{CB2E7994-C3A9-5715-F8AF-D6AF38CC0D7E}"/>
                </a:ext>
              </a:extLst>
            </p:cNvPr>
            <p:cNvCxnSpPr>
              <a:cxnSpLocks/>
              <a:stCxn id="8" idx="3"/>
            </p:cNvCxnSpPr>
            <p:nvPr/>
          </p:nvCxnSpPr>
          <p:spPr>
            <a:xfrm flipV="1">
              <a:off x="4608827" y="9410562"/>
              <a:ext cx="1445813" cy="633626"/>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ounded Rectangle 10">
            <a:extLst>
              <a:ext uri="{FF2B5EF4-FFF2-40B4-BE49-F238E27FC236}">
                <a16:creationId xmlns:a16="http://schemas.microsoft.com/office/drawing/2014/main" id="{97F87AE9-4E7D-F402-760A-9964511C47B0}"/>
              </a:ext>
            </a:extLst>
          </p:cNvPr>
          <p:cNvSpPr/>
          <p:nvPr/>
        </p:nvSpPr>
        <p:spPr>
          <a:xfrm>
            <a:off x="3043049" y="1107109"/>
            <a:ext cx="6786751" cy="66284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fontAlgn="base">
              <a:buFont typeface="Arial" panose="020B0604020202020204" pitchFamily="34" charset="0"/>
              <a:buChar char="•"/>
            </a:pPr>
            <a:r>
              <a:rPr lang="en-GB" sz="1600" dirty="0">
                <a:solidFill>
                  <a:schemeClr val="tx1"/>
                </a:solidFill>
                <a:latin typeface="Quire Sans Light"/>
                <a:cs typeface="Times New Roman"/>
              </a:rPr>
              <a:t>Unable to progress without selections being made</a:t>
            </a:r>
          </a:p>
          <a:p>
            <a:pPr marL="800100" lvl="1" indent="-342900" fontAlgn="base">
              <a:buFont typeface="Arial" panose="020B0604020202020204" pitchFamily="34" charset="0"/>
              <a:buChar char="•"/>
            </a:pPr>
            <a:r>
              <a:rPr lang="en-GB" sz="1600" dirty="0">
                <a:solidFill>
                  <a:schemeClr val="tx1"/>
                </a:solidFill>
                <a:latin typeface="Quire Sans Light"/>
                <a:cs typeface="Times New Roman"/>
              </a:rPr>
              <a:t>More than one selection can be made for each section</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6886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Log In</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3" name="Content Placeholder 10">
            <a:extLst>
              <a:ext uri="{FF2B5EF4-FFF2-40B4-BE49-F238E27FC236}">
                <a16:creationId xmlns:a16="http://schemas.microsoft.com/office/drawing/2014/main" id="{2C5546CB-3729-9939-27F3-9F440BDC7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Lst>
          </a:blip>
          <a:stretch>
            <a:fillRect/>
          </a:stretch>
        </p:blipFill>
        <p:spPr>
          <a:xfrm>
            <a:off x="2956680" y="969784"/>
            <a:ext cx="7730370" cy="4575422"/>
          </a:xfrm>
          <a:prstGeom prst="rect">
            <a:avLst/>
          </a:prstGeom>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C6811473-9687-7E52-9660-ACE1FB8335E9}"/>
              </a:ext>
            </a:extLst>
          </p:cNvPr>
          <p:cNvSpPr/>
          <p:nvPr/>
        </p:nvSpPr>
        <p:spPr>
          <a:xfrm>
            <a:off x="7648236" y="939772"/>
            <a:ext cx="3006169" cy="470583"/>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Enter email address</a:t>
            </a:r>
          </a:p>
        </p:txBody>
      </p:sp>
      <p:cxnSp>
        <p:nvCxnSpPr>
          <p:cNvPr id="6" name="Straight Arrow Connector 5">
            <a:extLst>
              <a:ext uri="{FF2B5EF4-FFF2-40B4-BE49-F238E27FC236}">
                <a16:creationId xmlns:a16="http://schemas.microsoft.com/office/drawing/2014/main" id="{0BA26594-264F-407A-8838-A13ED9D4CC6B}"/>
              </a:ext>
            </a:extLst>
          </p:cNvPr>
          <p:cNvCxnSpPr>
            <a:cxnSpLocks/>
            <a:stCxn id="4" idx="1"/>
          </p:cNvCxnSpPr>
          <p:nvPr/>
        </p:nvCxnSpPr>
        <p:spPr>
          <a:xfrm flipH="1">
            <a:off x="4273869" y="1175064"/>
            <a:ext cx="3374367" cy="2295402"/>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F7724A28-6B4E-7BE3-ECD2-7A98673FB30D}"/>
              </a:ext>
            </a:extLst>
          </p:cNvPr>
          <p:cNvSpPr/>
          <p:nvPr/>
        </p:nvSpPr>
        <p:spPr>
          <a:xfrm>
            <a:off x="7956326" y="2967026"/>
            <a:ext cx="2557987" cy="740837"/>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Enter password</a:t>
            </a:r>
          </a:p>
        </p:txBody>
      </p:sp>
      <p:cxnSp>
        <p:nvCxnSpPr>
          <p:cNvPr id="10" name="Straight Arrow Connector 9">
            <a:extLst>
              <a:ext uri="{FF2B5EF4-FFF2-40B4-BE49-F238E27FC236}">
                <a16:creationId xmlns:a16="http://schemas.microsoft.com/office/drawing/2014/main" id="{5FB00D90-60F6-5E7F-3668-05C9220D5897}"/>
              </a:ext>
            </a:extLst>
          </p:cNvPr>
          <p:cNvCxnSpPr>
            <a:cxnSpLocks/>
            <a:stCxn id="7" idx="1"/>
          </p:cNvCxnSpPr>
          <p:nvPr/>
        </p:nvCxnSpPr>
        <p:spPr>
          <a:xfrm flipH="1">
            <a:off x="4235675" y="3337445"/>
            <a:ext cx="3720651" cy="507467"/>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E8E4E379-BCB5-1ECE-3945-39135957B18D}"/>
              </a:ext>
            </a:extLst>
          </p:cNvPr>
          <p:cNvSpPr/>
          <p:nvPr/>
        </p:nvSpPr>
        <p:spPr>
          <a:xfrm>
            <a:off x="7956326" y="3673061"/>
            <a:ext cx="2557988" cy="723928"/>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Tick ‘I am not a </a:t>
            </a:r>
          </a:p>
          <a:p>
            <a:pPr algn="ctr" fontAlgn="base"/>
            <a:r>
              <a:rPr lang="en-GB" dirty="0">
                <a:solidFill>
                  <a:schemeClr val="tx1"/>
                </a:solidFill>
                <a:latin typeface="Quire Sans Light"/>
                <a:cs typeface="Times New Roman"/>
              </a:rPr>
              <a:t>Robot’ box</a:t>
            </a:r>
          </a:p>
        </p:txBody>
      </p:sp>
      <p:cxnSp>
        <p:nvCxnSpPr>
          <p:cNvPr id="17" name="Straight Arrow Connector 16">
            <a:extLst>
              <a:ext uri="{FF2B5EF4-FFF2-40B4-BE49-F238E27FC236}">
                <a16:creationId xmlns:a16="http://schemas.microsoft.com/office/drawing/2014/main" id="{F3015DB2-EAC2-6392-8888-6326E04523DE}"/>
              </a:ext>
            </a:extLst>
          </p:cNvPr>
          <p:cNvCxnSpPr>
            <a:cxnSpLocks/>
            <a:stCxn id="15" idx="1"/>
          </p:cNvCxnSpPr>
          <p:nvPr/>
        </p:nvCxnSpPr>
        <p:spPr>
          <a:xfrm flipH="1">
            <a:off x="5156791" y="4035025"/>
            <a:ext cx="2799535" cy="25451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9FFB08DA-6FB9-22C6-1172-2F3DF031FED0}"/>
              </a:ext>
            </a:extLst>
          </p:cNvPr>
          <p:cNvSpPr/>
          <p:nvPr/>
        </p:nvSpPr>
        <p:spPr>
          <a:xfrm>
            <a:off x="6729156" y="5636523"/>
            <a:ext cx="2557990" cy="723930"/>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 ‘I have forgotten my password’ link</a:t>
            </a:r>
          </a:p>
        </p:txBody>
      </p:sp>
      <p:cxnSp>
        <p:nvCxnSpPr>
          <p:cNvPr id="19" name="Straight Arrow Connector 18">
            <a:extLst>
              <a:ext uri="{FF2B5EF4-FFF2-40B4-BE49-F238E27FC236}">
                <a16:creationId xmlns:a16="http://schemas.microsoft.com/office/drawing/2014/main" id="{18CFE2D0-58F6-B94E-DB5A-2B2F3CBE3AEB}"/>
              </a:ext>
            </a:extLst>
          </p:cNvPr>
          <p:cNvCxnSpPr>
            <a:cxnSpLocks/>
            <a:stCxn id="18" idx="1"/>
          </p:cNvCxnSpPr>
          <p:nvPr/>
        </p:nvCxnSpPr>
        <p:spPr>
          <a:xfrm flipH="1" flipV="1">
            <a:off x="4614530" y="4854094"/>
            <a:ext cx="2114626" cy="1144394"/>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06D45B51-4FD5-9C64-B73B-F8B98F6E6357}"/>
              </a:ext>
            </a:extLst>
          </p:cNvPr>
          <p:cNvSpPr/>
          <p:nvPr/>
        </p:nvSpPr>
        <p:spPr>
          <a:xfrm>
            <a:off x="3651188" y="6062451"/>
            <a:ext cx="2642397" cy="723930"/>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 ‘I don’t have an </a:t>
            </a:r>
          </a:p>
          <a:p>
            <a:pPr algn="ctr" fontAlgn="base"/>
            <a:r>
              <a:rPr lang="en-GB" dirty="0">
                <a:solidFill>
                  <a:schemeClr val="tx1"/>
                </a:solidFill>
                <a:latin typeface="Quire Sans Light"/>
                <a:cs typeface="Times New Roman"/>
              </a:rPr>
              <a:t>account’ link</a:t>
            </a:r>
          </a:p>
        </p:txBody>
      </p:sp>
      <p:cxnSp>
        <p:nvCxnSpPr>
          <p:cNvPr id="21" name="Straight Arrow Connector 20">
            <a:extLst>
              <a:ext uri="{FF2B5EF4-FFF2-40B4-BE49-F238E27FC236}">
                <a16:creationId xmlns:a16="http://schemas.microsoft.com/office/drawing/2014/main" id="{99E5510C-4B54-7650-EABC-C1A709A59286}"/>
              </a:ext>
            </a:extLst>
          </p:cNvPr>
          <p:cNvCxnSpPr>
            <a:cxnSpLocks/>
            <a:stCxn id="20" idx="0"/>
          </p:cNvCxnSpPr>
          <p:nvPr/>
        </p:nvCxnSpPr>
        <p:spPr>
          <a:xfrm flipH="1" flipV="1">
            <a:off x="4082902" y="4881079"/>
            <a:ext cx="889485" cy="1181372"/>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3188C8CE-AAAE-471F-1F58-26757BA7E1C3}"/>
              </a:ext>
            </a:extLst>
          </p:cNvPr>
          <p:cNvSpPr/>
          <p:nvPr/>
        </p:nvSpPr>
        <p:spPr>
          <a:xfrm>
            <a:off x="7956324" y="4363622"/>
            <a:ext cx="2557990" cy="655080"/>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Blue ‘Log in’ box</a:t>
            </a:r>
          </a:p>
        </p:txBody>
      </p:sp>
      <p:cxnSp>
        <p:nvCxnSpPr>
          <p:cNvPr id="23" name="Straight Arrow Connector 22">
            <a:extLst>
              <a:ext uri="{FF2B5EF4-FFF2-40B4-BE49-F238E27FC236}">
                <a16:creationId xmlns:a16="http://schemas.microsoft.com/office/drawing/2014/main" id="{B0E0EC17-0C63-81AF-9975-E805F29ED70F}"/>
              </a:ext>
            </a:extLst>
          </p:cNvPr>
          <p:cNvCxnSpPr>
            <a:cxnSpLocks/>
            <a:stCxn id="22" idx="1"/>
          </p:cNvCxnSpPr>
          <p:nvPr/>
        </p:nvCxnSpPr>
        <p:spPr>
          <a:xfrm flipH="1" flipV="1">
            <a:off x="5857178" y="4604513"/>
            <a:ext cx="2099146" cy="86649"/>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493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40E332-B6F6-A948-AC15-6A4801D7FD41}"/>
              </a:ext>
            </a:extLst>
          </p:cNvPr>
          <p:cNvSpPr txBox="1"/>
          <p:nvPr/>
        </p:nvSpPr>
        <p:spPr>
          <a:xfrm>
            <a:off x="482043"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Agenda</a:t>
            </a:r>
          </a:p>
        </p:txBody>
      </p:sp>
      <p:sp>
        <p:nvSpPr>
          <p:cNvPr id="4" name="TextBox 3">
            <a:extLst>
              <a:ext uri="{FF2B5EF4-FFF2-40B4-BE49-F238E27FC236}">
                <a16:creationId xmlns:a16="http://schemas.microsoft.com/office/drawing/2014/main" id="{0A65F947-0BC7-6840-9F9B-CF2C5217F016}"/>
              </a:ext>
            </a:extLst>
          </p:cNvPr>
          <p:cNvSpPr txBox="1"/>
          <p:nvPr/>
        </p:nvSpPr>
        <p:spPr>
          <a:xfrm>
            <a:off x="1540042" y="1203158"/>
            <a:ext cx="6689559" cy="5194499"/>
          </a:xfrm>
          <a:prstGeom prst="rect">
            <a:avLst/>
          </a:prstGeom>
          <a:noFill/>
        </p:spPr>
        <p:txBody>
          <a:bodyPr wrap="square" rtlCol="0">
            <a:spAutoFit/>
          </a:bodyPr>
          <a:lstStyle/>
          <a:p>
            <a:r>
              <a:rPr lang="en-US" sz="2400" dirty="0"/>
              <a:t>Today we will cover:</a:t>
            </a:r>
          </a:p>
          <a:p>
            <a:endParaRPr lang="en-US" sz="2400" dirty="0"/>
          </a:p>
          <a:p>
            <a:pPr marL="1714500" lvl="3" indent="-342900">
              <a:lnSpc>
                <a:spcPct val="150000"/>
              </a:lnSpc>
              <a:buClr>
                <a:srgbClr val="660269"/>
              </a:buClr>
              <a:buFont typeface="Wingdings" pitchFamily="2" charset="2"/>
              <a:buChar char="ü"/>
            </a:pPr>
            <a:r>
              <a:rPr lang="en-US" sz="2400" dirty="0"/>
              <a:t>Stakeholder Landscape</a:t>
            </a:r>
          </a:p>
          <a:p>
            <a:pPr marL="1714500" lvl="3" indent="-342900">
              <a:lnSpc>
                <a:spcPct val="150000"/>
              </a:lnSpc>
              <a:buClr>
                <a:srgbClr val="660269"/>
              </a:buClr>
              <a:buFont typeface="Wingdings" pitchFamily="2" charset="2"/>
              <a:buChar char="ü"/>
            </a:pPr>
            <a:r>
              <a:rPr lang="en-US" sz="2400" dirty="0"/>
              <a:t>Scheme overview</a:t>
            </a:r>
          </a:p>
          <a:p>
            <a:pPr marL="1714500" lvl="3" indent="-342900">
              <a:lnSpc>
                <a:spcPct val="150000"/>
              </a:lnSpc>
              <a:buClr>
                <a:srgbClr val="660269"/>
              </a:buClr>
              <a:buFont typeface="Wingdings" pitchFamily="2" charset="2"/>
              <a:buChar char="ü"/>
            </a:pPr>
            <a:r>
              <a:rPr lang="en-US" sz="2400" dirty="0"/>
              <a:t>Producer Registration</a:t>
            </a:r>
          </a:p>
          <a:p>
            <a:pPr marL="1714500" lvl="3" indent="-342900">
              <a:lnSpc>
                <a:spcPct val="150000"/>
              </a:lnSpc>
              <a:buClr>
                <a:srgbClr val="660269"/>
              </a:buClr>
              <a:buFont typeface="Wingdings" pitchFamily="2" charset="2"/>
              <a:buChar char="ü"/>
            </a:pPr>
            <a:r>
              <a:rPr lang="en-US" sz="2400" dirty="0"/>
              <a:t>RPO and Hospitality Registration</a:t>
            </a:r>
          </a:p>
          <a:p>
            <a:pPr marL="1714500" lvl="3" indent="-342900">
              <a:lnSpc>
                <a:spcPct val="150000"/>
              </a:lnSpc>
              <a:buClr>
                <a:srgbClr val="660269"/>
              </a:buClr>
              <a:buFont typeface="Wingdings" pitchFamily="2" charset="2"/>
              <a:buChar char="ü"/>
            </a:pPr>
            <a:r>
              <a:rPr lang="en-US" sz="2400" dirty="0"/>
              <a:t>Exemptions</a:t>
            </a:r>
          </a:p>
          <a:p>
            <a:pPr marL="1714500" lvl="3" indent="-342900">
              <a:lnSpc>
                <a:spcPct val="150000"/>
              </a:lnSpc>
              <a:buClr>
                <a:srgbClr val="660269"/>
              </a:buClr>
              <a:buFont typeface="Wingdings" pitchFamily="2" charset="2"/>
              <a:buChar char="ü"/>
            </a:pPr>
            <a:r>
              <a:rPr lang="en-US" sz="2400" dirty="0"/>
              <a:t>Cutover</a:t>
            </a:r>
          </a:p>
          <a:p>
            <a:pPr marL="1714500" lvl="3" indent="-342900">
              <a:lnSpc>
                <a:spcPct val="150000"/>
              </a:lnSpc>
              <a:buClr>
                <a:srgbClr val="660269"/>
              </a:buClr>
              <a:buFont typeface="Wingdings" pitchFamily="2" charset="2"/>
              <a:buChar char="ü"/>
            </a:pPr>
            <a:r>
              <a:rPr lang="en-US" sz="2400" dirty="0"/>
              <a:t>Mythbusters</a:t>
            </a:r>
          </a:p>
          <a:p>
            <a:pPr marL="1714500" lvl="3" indent="-342900">
              <a:lnSpc>
                <a:spcPct val="150000"/>
              </a:lnSpc>
              <a:buClr>
                <a:srgbClr val="660269"/>
              </a:buClr>
              <a:buFont typeface="Wingdings" pitchFamily="2" charset="2"/>
              <a:buChar char="ü"/>
            </a:pPr>
            <a:r>
              <a:rPr lang="en-US" sz="2400" dirty="0"/>
              <a:t>Q&amp;A</a:t>
            </a:r>
          </a:p>
        </p:txBody>
      </p:sp>
      <p:grpSp>
        <p:nvGrpSpPr>
          <p:cNvPr id="10" name="Graphic 8">
            <a:extLst>
              <a:ext uri="{FF2B5EF4-FFF2-40B4-BE49-F238E27FC236}">
                <a16:creationId xmlns:a16="http://schemas.microsoft.com/office/drawing/2014/main" id="{A442EDBD-BE2F-B543-B10C-076B61577F7F}"/>
              </a:ext>
            </a:extLst>
          </p:cNvPr>
          <p:cNvGrpSpPr/>
          <p:nvPr/>
        </p:nvGrpSpPr>
        <p:grpSpPr>
          <a:xfrm rot="16200000">
            <a:off x="7695166" y="2361164"/>
            <a:ext cx="6858000" cy="2135671"/>
            <a:chOff x="7039897" y="5256503"/>
            <a:chExt cx="5150834" cy="1604037"/>
          </a:xfrm>
        </p:grpSpPr>
        <p:sp>
          <p:nvSpPr>
            <p:cNvPr id="11" name="Freeform 10">
              <a:extLst>
                <a:ext uri="{FF2B5EF4-FFF2-40B4-BE49-F238E27FC236}">
                  <a16:creationId xmlns:a16="http://schemas.microsoft.com/office/drawing/2014/main" id="{DE218794-3A85-A442-A0C1-61C5E4996FC2}"/>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1267AF29-E597-C64E-B9CE-DA8FAD5FC427}"/>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65302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Organisation Details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2" name="Content Placeholder 7">
            <a:extLst>
              <a:ext uri="{FF2B5EF4-FFF2-40B4-BE49-F238E27FC236}">
                <a16:creationId xmlns:a16="http://schemas.microsoft.com/office/drawing/2014/main" id="{B2EA6916-FA78-1EEB-2630-19FB9B476E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705034" y="1195764"/>
            <a:ext cx="8126121" cy="4717321"/>
          </a:xfrm>
          <a:prstGeom prst="rect">
            <a:avLst/>
          </a:prstGeom>
          <a:ln>
            <a:noFill/>
          </a:ln>
          <a:effectLst>
            <a:outerShdw blurRad="292100" dist="139700" dir="2700000" algn="tl" rotWithShape="0">
              <a:srgbClr val="333333">
                <a:alpha val="65000"/>
              </a:srgbClr>
            </a:outerShdw>
          </a:effectLst>
        </p:spPr>
      </p:pic>
      <p:sp>
        <p:nvSpPr>
          <p:cNvPr id="5" name="Rounded Rectangle 4">
            <a:extLst>
              <a:ext uri="{FF2B5EF4-FFF2-40B4-BE49-F238E27FC236}">
                <a16:creationId xmlns:a16="http://schemas.microsoft.com/office/drawing/2014/main" id="{75034D1F-1F22-E777-65F7-326E2316546D}"/>
              </a:ext>
            </a:extLst>
          </p:cNvPr>
          <p:cNvSpPr/>
          <p:nvPr/>
        </p:nvSpPr>
        <p:spPr>
          <a:xfrm>
            <a:off x="3017208" y="2023947"/>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Registered name</a:t>
            </a:r>
          </a:p>
        </p:txBody>
      </p:sp>
      <p:cxnSp>
        <p:nvCxnSpPr>
          <p:cNvPr id="8" name="Straight Arrow Connector 7">
            <a:extLst>
              <a:ext uri="{FF2B5EF4-FFF2-40B4-BE49-F238E27FC236}">
                <a16:creationId xmlns:a16="http://schemas.microsoft.com/office/drawing/2014/main" id="{12CDCD55-F1B7-9F34-2099-0E79986CAC8C}"/>
              </a:ext>
            </a:extLst>
          </p:cNvPr>
          <p:cNvCxnSpPr>
            <a:cxnSpLocks/>
            <a:stCxn id="5" idx="3"/>
          </p:cNvCxnSpPr>
          <p:nvPr/>
        </p:nvCxnSpPr>
        <p:spPr>
          <a:xfrm flipV="1">
            <a:off x="5615004" y="2186044"/>
            <a:ext cx="1179496" cy="6223"/>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92F09FBC-02EE-82E3-DBAF-49CCC0143CCB}"/>
              </a:ext>
            </a:extLst>
          </p:cNvPr>
          <p:cNvSpPr/>
          <p:nvPr/>
        </p:nvSpPr>
        <p:spPr>
          <a:xfrm>
            <a:off x="3017209" y="2397223"/>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Organisation type</a:t>
            </a:r>
          </a:p>
        </p:txBody>
      </p:sp>
      <p:sp>
        <p:nvSpPr>
          <p:cNvPr id="11" name="Rounded Rectangle 10">
            <a:extLst>
              <a:ext uri="{FF2B5EF4-FFF2-40B4-BE49-F238E27FC236}">
                <a16:creationId xmlns:a16="http://schemas.microsoft.com/office/drawing/2014/main" id="{7E1A4A32-3E94-AF0E-DB33-3128F93BA9F9}"/>
              </a:ext>
            </a:extLst>
          </p:cNvPr>
          <p:cNvSpPr/>
          <p:nvPr/>
        </p:nvSpPr>
        <p:spPr>
          <a:xfrm>
            <a:off x="3017208" y="3123376"/>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Turnover Y/N option</a:t>
            </a:r>
          </a:p>
        </p:txBody>
      </p:sp>
      <p:sp>
        <p:nvSpPr>
          <p:cNvPr id="24" name="Rounded Rectangle 23">
            <a:extLst>
              <a:ext uri="{FF2B5EF4-FFF2-40B4-BE49-F238E27FC236}">
                <a16:creationId xmlns:a16="http://schemas.microsoft.com/office/drawing/2014/main" id="{6585EB3E-5C31-0632-6A1B-3732B73B495D}"/>
              </a:ext>
            </a:extLst>
          </p:cNvPr>
          <p:cNvSpPr/>
          <p:nvPr/>
        </p:nvSpPr>
        <p:spPr>
          <a:xfrm>
            <a:off x="2989453" y="3798668"/>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VAT number</a:t>
            </a:r>
          </a:p>
        </p:txBody>
      </p:sp>
      <p:sp>
        <p:nvSpPr>
          <p:cNvPr id="25" name="Rounded Rectangle 24">
            <a:extLst>
              <a:ext uri="{FF2B5EF4-FFF2-40B4-BE49-F238E27FC236}">
                <a16:creationId xmlns:a16="http://schemas.microsoft.com/office/drawing/2014/main" id="{8D3706FF-3CEC-7F31-342E-C2B1D65B61CB}"/>
              </a:ext>
            </a:extLst>
          </p:cNvPr>
          <p:cNvSpPr/>
          <p:nvPr/>
        </p:nvSpPr>
        <p:spPr>
          <a:xfrm>
            <a:off x="2976384" y="4141971"/>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Accounting timetable</a:t>
            </a:r>
          </a:p>
        </p:txBody>
      </p:sp>
      <p:sp>
        <p:nvSpPr>
          <p:cNvPr id="26" name="Rounded Rectangle 25">
            <a:extLst>
              <a:ext uri="{FF2B5EF4-FFF2-40B4-BE49-F238E27FC236}">
                <a16:creationId xmlns:a16="http://schemas.microsoft.com/office/drawing/2014/main" id="{34E8635A-A1F9-2D62-7703-707F57E8583D}"/>
              </a:ext>
            </a:extLst>
          </p:cNvPr>
          <p:cNvSpPr/>
          <p:nvPr/>
        </p:nvSpPr>
        <p:spPr>
          <a:xfrm>
            <a:off x="2976383" y="4486231"/>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Trading name</a:t>
            </a:r>
          </a:p>
        </p:txBody>
      </p:sp>
      <p:sp>
        <p:nvSpPr>
          <p:cNvPr id="27" name="Rounded Rectangle 26">
            <a:extLst>
              <a:ext uri="{FF2B5EF4-FFF2-40B4-BE49-F238E27FC236}">
                <a16:creationId xmlns:a16="http://schemas.microsoft.com/office/drawing/2014/main" id="{31CB66C2-E992-DC72-21DE-47B865DC9B6B}"/>
              </a:ext>
            </a:extLst>
          </p:cNvPr>
          <p:cNvSpPr/>
          <p:nvPr/>
        </p:nvSpPr>
        <p:spPr>
          <a:xfrm>
            <a:off x="4432674" y="6007015"/>
            <a:ext cx="2324813" cy="437730"/>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Back’</a:t>
            </a:r>
          </a:p>
        </p:txBody>
      </p:sp>
      <p:sp>
        <p:nvSpPr>
          <p:cNvPr id="28" name="Rounded Rectangle 27">
            <a:extLst>
              <a:ext uri="{FF2B5EF4-FFF2-40B4-BE49-F238E27FC236}">
                <a16:creationId xmlns:a16="http://schemas.microsoft.com/office/drawing/2014/main" id="{340F0B76-2649-1570-014A-02647B7741F7}"/>
              </a:ext>
            </a:extLst>
          </p:cNvPr>
          <p:cNvSpPr/>
          <p:nvPr/>
        </p:nvSpPr>
        <p:spPr>
          <a:xfrm>
            <a:off x="6788528" y="6007016"/>
            <a:ext cx="2324813" cy="413386"/>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Forward’</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93F6DC1A-73A9-1601-3711-25A5A13886FE}"/>
              </a:ext>
            </a:extLst>
          </p:cNvPr>
          <p:cNvCxnSpPr>
            <a:cxnSpLocks/>
            <a:stCxn id="9" idx="3"/>
          </p:cNvCxnSpPr>
          <p:nvPr/>
        </p:nvCxnSpPr>
        <p:spPr>
          <a:xfrm flipV="1">
            <a:off x="5615005" y="2565542"/>
            <a:ext cx="1179495" cy="1"/>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a:extLst>
              <a:ext uri="{FF2B5EF4-FFF2-40B4-BE49-F238E27FC236}">
                <a16:creationId xmlns:a16="http://schemas.microsoft.com/office/drawing/2014/main" id="{10D04DBE-74D4-A8F0-A7B4-3B8FA421CAA8}"/>
              </a:ext>
            </a:extLst>
          </p:cNvPr>
          <p:cNvSpPr/>
          <p:nvPr/>
        </p:nvSpPr>
        <p:spPr>
          <a:xfrm>
            <a:off x="3017209" y="2764284"/>
            <a:ext cx="2597796" cy="336639"/>
          </a:xfrm>
          <a:prstGeom prst="roundRect">
            <a:avLst/>
          </a:prstGeom>
          <a:solidFill>
            <a:schemeClr val="bg1"/>
          </a:solid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sz="1600" dirty="0">
                <a:solidFill>
                  <a:schemeClr val="tx1"/>
                </a:solidFill>
                <a:latin typeface="Quire Sans Light"/>
                <a:cs typeface="Times New Roman"/>
              </a:rPr>
              <a:t>Registration number</a:t>
            </a:r>
          </a:p>
        </p:txBody>
      </p:sp>
      <p:cxnSp>
        <p:nvCxnSpPr>
          <p:cNvPr id="31" name="Straight Arrow Connector 30">
            <a:extLst>
              <a:ext uri="{FF2B5EF4-FFF2-40B4-BE49-F238E27FC236}">
                <a16:creationId xmlns:a16="http://schemas.microsoft.com/office/drawing/2014/main" id="{1D9BEC8D-FF21-BA97-9C04-F8E0361F1158}"/>
              </a:ext>
            </a:extLst>
          </p:cNvPr>
          <p:cNvCxnSpPr>
            <a:cxnSpLocks/>
            <a:stCxn id="30" idx="3"/>
          </p:cNvCxnSpPr>
          <p:nvPr/>
        </p:nvCxnSpPr>
        <p:spPr>
          <a:xfrm flipV="1">
            <a:off x="5615005" y="2932024"/>
            <a:ext cx="1179495" cy="58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3F99FB2-ACA1-13CC-807A-820DB6811D09}"/>
              </a:ext>
            </a:extLst>
          </p:cNvPr>
          <p:cNvCxnSpPr>
            <a:cxnSpLocks/>
          </p:cNvCxnSpPr>
          <p:nvPr/>
        </p:nvCxnSpPr>
        <p:spPr>
          <a:xfrm flipV="1">
            <a:off x="5615004" y="3365273"/>
            <a:ext cx="1179496" cy="2641"/>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72FA2A9-7044-E668-514F-E1D961E3914D}"/>
              </a:ext>
            </a:extLst>
          </p:cNvPr>
          <p:cNvCxnSpPr>
            <a:cxnSpLocks/>
          </p:cNvCxnSpPr>
          <p:nvPr/>
        </p:nvCxnSpPr>
        <p:spPr>
          <a:xfrm>
            <a:off x="5615004" y="4020051"/>
            <a:ext cx="1179496" cy="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3CDBD5F-6902-605C-7780-BBF1710AC0F7}"/>
              </a:ext>
            </a:extLst>
          </p:cNvPr>
          <p:cNvCxnSpPr>
            <a:cxnSpLocks/>
          </p:cNvCxnSpPr>
          <p:nvPr/>
        </p:nvCxnSpPr>
        <p:spPr>
          <a:xfrm>
            <a:off x="5615004" y="4339198"/>
            <a:ext cx="1179496" cy="58941"/>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25DE437-28D6-3083-C29E-9C26F752C049}"/>
              </a:ext>
            </a:extLst>
          </p:cNvPr>
          <p:cNvCxnSpPr>
            <a:cxnSpLocks/>
          </p:cNvCxnSpPr>
          <p:nvPr/>
        </p:nvCxnSpPr>
        <p:spPr>
          <a:xfrm>
            <a:off x="5587249" y="4677506"/>
            <a:ext cx="1193915" cy="141137"/>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FEE9C2C-5877-EE85-5980-469B38319084}"/>
              </a:ext>
            </a:extLst>
          </p:cNvPr>
          <p:cNvCxnSpPr>
            <a:cxnSpLocks/>
            <a:stCxn id="27" idx="0"/>
          </p:cNvCxnSpPr>
          <p:nvPr/>
        </p:nvCxnSpPr>
        <p:spPr>
          <a:xfrm flipH="1" flipV="1">
            <a:off x="3619500" y="5501981"/>
            <a:ext cx="1975581" cy="505034"/>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C7DD0AD-130D-0B08-F777-7E51083BA5FD}"/>
              </a:ext>
            </a:extLst>
          </p:cNvPr>
          <p:cNvCxnSpPr>
            <a:cxnSpLocks/>
            <a:stCxn id="28" idx="0"/>
          </p:cNvCxnSpPr>
          <p:nvPr/>
        </p:nvCxnSpPr>
        <p:spPr>
          <a:xfrm flipV="1">
            <a:off x="7950935" y="5501981"/>
            <a:ext cx="1764565" cy="505035"/>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93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Producer’s Addresses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3" name="Content Placeholder 5">
            <a:extLst>
              <a:ext uri="{FF2B5EF4-FFF2-40B4-BE49-F238E27FC236}">
                <a16:creationId xmlns:a16="http://schemas.microsoft.com/office/drawing/2014/main" id="{86BC3A0F-C169-9CF2-FA77-C702CAD94F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906441" y="1170165"/>
            <a:ext cx="7714023" cy="4565747"/>
          </a:xfrm>
          <a:prstGeom prst="rect">
            <a:avLst/>
          </a:prstGeom>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E0162CC3-A244-DA6F-34F2-C36227E254AA}"/>
              </a:ext>
            </a:extLst>
          </p:cNvPr>
          <p:cNvSpPr/>
          <p:nvPr/>
        </p:nvSpPr>
        <p:spPr>
          <a:xfrm>
            <a:off x="7238326" y="2032870"/>
            <a:ext cx="3206924" cy="437663"/>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Enter/search for postcode</a:t>
            </a:r>
          </a:p>
        </p:txBody>
      </p:sp>
      <p:cxnSp>
        <p:nvCxnSpPr>
          <p:cNvPr id="6" name="Straight Arrow Connector 5">
            <a:extLst>
              <a:ext uri="{FF2B5EF4-FFF2-40B4-BE49-F238E27FC236}">
                <a16:creationId xmlns:a16="http://schemas.microsoft.com/office/drawing/2014/main" id="{0A2BE6E5-9B82-73ED-6460-FA531E89D8B1}"/>
              </a:ext>
            </a:extLst>
          </p:cNvPr>
          <p:cNvCxnSpPr>
            <a:cxnSpLocks/>
            <a:stCxn id="4" idx="1"/>
          </p:cNvCxnSpPr>
          <p:nvPr/>
        </p:nvCxnSpPr>
        <p:spPr>
          <a:xfrm flipH="1">
            <a:off x="6223000" y="2251702"/>
            <a:ext cx="1015326" cy="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9E7BCE77-E165-D97C-FC32-61946A7BA851}"/>
              </a:ext>
            </a:extLst>
          </p:cNvPr>
          <p:cNvSpPr/>
          <p:nvPr/>
        </p:nvSpPr>
        <p:spPr>
          <a:xfrm>
            <a:off x="6294360" y="2579705"/>
            <a:ext cx="4150890" cy="437663"/>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If required enter address details</a:t>
            </a:r>
          </a:p>
        </p:txBody>
      </p:sp>
      <p:sp>
        <p:nvSpPr>
          <p:cNvPr id="15" name="Rounded Rectangle 14">
            <a:extLst>
              <a:ext uri="{FF2B5EF4-FFF2-40B4-BE49-F238E27FC236}">
                <a16:creationId xmlns:a16="http://schemas.microsoft.com/office/drawing/2014/main" id="{4319770D-14B7-7FB3-DA3E-B22D04989BB2}"/>
              </a:ext>
            </a:extLst>
          </p:cNvPr>
          <p:cNvSpPr/>
          <p:nvPr/>
        </p:nvSpPr>
        <p:spPr>
          <a:xfrm>
            <a:off x="7211259" y="4188717"/>
            <a:ext cx="3233317" cy="759612"/>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Tick to enter trading address if applicable</a:t>
            </a:r>
          </a:p>
        </p:txBody>
      </p:sp>
      <p:cxnSp>
        <p:nvCxnSpPr>
          <p:cNvPr id="17" name="Straight Arrow Connector 16">
            <a:extLst>
              <a:ext uri="{FF2B5EF4-FFF2-40B4-BE49-F238E27FC236}">
                <a16:creationId xmlns:a16="http://schemas.microsoft.com/office/drawing/2014/main" id="{81E8E3D6-A78A-5F8D-3657-BA3B67321EC7}"/>
              </a:ext>
            </a:extLst>
          </p:cNvPr>
          <p:cNvCxnSpPr>
            <a:cxnSpLocks/>
            <a:stCxn id="15" idx="1"/>
          </p:cNvCxnSpPr>
          <p:nvPr/>
        </p:nvCxnSpPr>
        <p:spPr>
          <a:xfrm flipH="1">
            <a:off x="3429000" y="4568523"/>
            <a:ext cx="3782259" cy="330228"/>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2159D4BC-E086-4AE2-0D17-E7C97505B9D4}"/>
              </a:ext>
            </a:extLst>
          </p:cNvPr>
          <p:cNvSpPr/>
          <p:nvPr/>
        </p:nvSpPr>
        <p:spPr>
          <a:xfrm>
            <a:off x="4644709" y="5884860"/>
            <a:ext cx="2201397" cy="42366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Back’</a:t>
            </a:r>
          </a:p>
        </p:txBody>
      </p:sp>
      <p:sp>
        <p:nvSpPr>
          <p:cNvPr id="19" name="Rounded Rectangle 18">
            <a:extLst>
              <a:ext uri="{FF2B5EF4-FFF2-40B4-BE49-F238E27FC236}">
                <a16:creationId xmlns:a16="http://schemas.microsoft.com/office/drawing/2014/main" id="{D3F2C833-A869-D3F7-7317-715B41D7A3DC}"/>
              </a:ext>
            </a:extLst>
          </p:cNvPr>
          <p:cNvSpPr/>
          <p:nvPr/>
        </p:nvSpPr>
        <p:spPr>
          <a:xfrm>
            <a:off x="7000563" y="5889792"/>
            <a:ext cx="2201397" cy="400103"/>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Forward’</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09C6E82C-5AF5-BDC6-3729-8AA78E85A6D2}"/>
              </a:ext>
            </a:extLst>
          </p:cNvPr>
          <p:cNvCxnSpPr>
            <a:cxnSpLocks/>
            <a:stCxn id="18" idx="0"/>
          </p:cNvCxnSpPr>
          <p:nvPr/>
        </p:nvCxnSpPr>
        <p:spPr>
          <a:xfrm flipH="1" flipV="1">
            <a:off x="3721100" y="5504772"/>
            <a:ext cx="2024308" cy="380088"/>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C0C92C-AFA0-4E50-6B84-D65F096E07E5}"/>
              </a:ext>
            </a:extLst>
          </p:cNvPr>
          <p:cNvCxnSpPr>
            <a:cxnSpLocks/>
            <a:stCxn id="19" idx="0"/>
          </p:cNvCxnSpPr>
          <p:nvPr/>
        </p:nvCxnSpPr>
        <p:spPr>
          <a:xfrm flipV="1">
            <a:off x="8101262" y="5504772"/>
            <a:ext cx="1690438" cy="38502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4D2E398-E941-DC67-54DB-5007CB8A6FB7}"/>
              </a:ext>
            </a:extLst>
          </p:cNvPr>
          <p:cNvCxnSpPr>
            <a:cxnSpLocks/>
          </p:cNvCxnSpPr>
          <p:nvPr/>
        </p:nvCxnSpPr>
        <p:spPr>
          <a:xfrm flipH="1">
            <a:off x="3873500" y="2798536"/>
            <a:ext cx="2420860" cy="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16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Business Contacts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2" name="Content Placeholder 7">
            <a:extLst>
              <a:ext uri="{FF2B5EF4-FFF2-40B4-BE49-F238E27FC236}">
                <a16:creationId xmlns:a16="http://schemas.microsoft.com/office/drawing/2014/main" id="{C3A38374-DF36-7C10-A7E5-3DA0B2082F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1052042" y="1569696"/>
            <a:ext cx="10087914" cy="3307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744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Business Contacts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3" name="Content Placeholder 5">
            <a:extLst>
              <a:ext uri="{FF2B5EF4-FFF2-40B4-BE49-F238E27FC236}">
                <a16:creationId xmlns:a16="http://schemas.microsoft.com/office/drawing/2014/main" id="{D4972CE9-E00B-9E3A-78FC-5291CAA5DE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2792808" y="1195764"/>
            <a:ext cx="7100491" cy="4438518"/>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F8700027-223B-F831-7978-FED5F5B0C1EA}"/>
              </a:ext>
            </a:extLst>
          </p:cNvPr>
          <p:cNvCxnSpPr>
            <a:cxnSpLocks/>
            <a:stCxn id="5" idx="1"/>
          </p:cNvCxnSpPr>
          <p:nvPr/>
        </p:nvCxnSpPr>
        <p:spPr>
          <a:xfrm flipH="1">
            <a:off x="3670300" y="4912656"/>
            <a:ext cx="2479847" cy="192634"/>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DEA377A9-5597-AC4F-AF1A-EA4820C66975}"/>
              </a:ext>
            </a:extLst>
          </p:cNvPr>
          <p:cNvSpPr/>
          <p:nvPr/>
        </p:nvSpPr>
        <p:spPr>
          <a:xfrm>
            <a:off x="6150147" y="4720022"/>
            <a:ext cx="2989315" cy="385268"/>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New Contact</a:t>
            </a:r>
            <a:r>
              <a:rPr lang="en-GB"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ounded Rectangle 5">
            <a:extLst>
              <a:ext uri="{FF2B5EF4-FFF2-40B4-BE49-F238E27FC236}">
                <a16:creationId xmlns:a16="http://schemas.microsoft.com/office/drawing/2014/main" id="{3E166DF5-297B-6A40-B763-C8BA145EBDAD}"/>
              </a:ext>
            </a:extLst>
          </p:cNvPr>
          <p:cNvSpPr/>
          <p:nvPr/>
        </p:nvSpPr>
        <p:spPr>
          <a:xfrm>
            <a:off x="4038515" y="5824024"/>
            <a:ext cx="2310385" cy="386987"/>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Back’</a:t>
            </a:r>
          </a:p>
        </p:txBody>
      </p:sp>
      <p:sp>
        <p:nvSpPr>
          <p:cNvPr id="7" name="Rounded Rectangle 6">
            <a:extLst>
              <a:ext uri="{FF2B5EF4-FFF2-40B4-BE49-F238E27FC236}">
                <a16:creationId xmlns:a16="http://schemas.microsoft.com/office/drawing/2014/main" id="{BBD8C28E-D6FC-B440-0BC8-53DC5975D662}"/>
              </a:ext>
            </a:extLst>
          </p:cNvPr>
          <p:cNvSpPr/>
          <p:nvPr/>
        </p:nvSpPr>
        <p:spPr>
          <a:xfrm>
            <a:off x="6502400" y="5826916"/>
            <a:ext cx="2202354" cy="36546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Forward’</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E115BA75-82B7-B94D-2233-21644BFFB3ED}"/>
              </a:ext>
            </a:extLst>
          </p:cNvPr>
          <p:cNvCxnSpPr>
            <a:cxnSpLocks/>
            <a:stCxn id="6" idx="0"/>
          </p:cNvCxnSpPr>
          <p:nvPr/>
        </p:nvCxnSpPr>
        <p:spPr>
          <a:xfrm flipH="1" flipV="1">
            <a:off x="3434597" y="5520770"/>
            <a:ext cx="1759111" cy="303254"/>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983C152-19BC-0EAD-7A5C-DA558C7AC9BC}"/>
              </a:ext>
            </a:extLst>
          </p:cNvPr>
          <p:cNvCxnSpPr>
            <a:cxnSpLocks/>
            <a:stCxn id="7" idx="0"/>
          </p:cNvCxnSpPr>
          <p:nvPr/>
        </p:nvCxnSpPr>
        <p:spPr>
          <a:xfrm flipV="1">
            <a:off x="7603577" y="5423797"/>
            <a:ext cx="1413423" cy="403119"/>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778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 Agreement</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2" name="Picture 1">
            <a:extLst>
              <a:ext uri="{FF2B5EF4-FFF2-40B4-BE49-F238E27FC236}">
                <a16:creationId xmlns:a16="http://schemas.microsoft.com/office/drawing/2014/main" id="{93C13B8F-7E07-4F2D-8343-FCA97193A2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2437208" y="1195764"/>
            <a:ext cx="7544992" cy="4689260"/>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7B343075-80F2-CABF-A9CD-6A8379439BC9}"/>
              </a:ext>
            </a:extLst>
          </p:cNvPr>
          <p:cNvCxnSpPr>
            <a:cxnSpLocks/>
            <a:stCxn id="11" idx="1"/>
          </p:cNvCxnSpPr>
          <p:nvPr/>
        </p:nvCxnSpPr>
        <p:spPr>
          <a:xfrm flipH="1">
            <a:off x="3276600" y="4314431"/>
            <a:ext cx="3362302" cy="703173"/>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ABAFF7F8-B348-3A77-A3EC-52D0D4350627}"/>
              </a:ext>
            </a:extLst>
          </p:cNvPr>
          <p:cNvSpPr/>
          <p:nvPr/>
        </p:nvSpPr>
        <p:spPr>
          <a:xfrm>
            <a:off x="6638902" y="4115332"/>
            <a:ext cx="3159022" cy="398197"/>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‘View Agreement</a:t>
            </a:r>
            <a:r>
              <a:rPr lang="en-GB"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ounded Rectangle 14">
            <a:extLst>
              <a:ext uri="{FF2B5EF4-FFF2-40B4-BE49-F238E27FC236}">
                <a16:creationId xmlns:a16="http://schemas.microsoft.com/office/drawing/2014/main" id="{F93D4980-3664-4C83-B058-3839DC160F38}"/>
              </a:ext>
            </a:extLst>
          </p:cNvPr>
          <p:cNvSpPr/>
          <p:nvPr/>
        </p:nvSpPr>
        <p:spPr>
          <a:xfrm>
            <a:off x="4044945" y="6052153"/>
            <a:ext cx="2267813" cy="399974"/>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Back’</a:t>
            </a:r>
          </a:p>
        </p:txBody>
      </p:sp>
      <p:sp>
        <p:nvSpPr>
          <p:cNvPr id="17" name="Rounded Rectangle 16">
            <a:extLst>
              <a:ext uri="{FF2B5EF4-FFF2-40B4-BE49-F238E27FC236}">
                <a16:creationId xmlns:a16="http://schemas.microsoft.com/office/drawing/2014/main" id="{809C3F59-F69A-8635-0D40-B3C58B932621}"/>
              </a:ext>
            </a:extLst>
          </p:cNvPr>
          <p:cNvSpPr/>
          <p:nvPr/>
        </p:nvSpPr>
        <p:spPr>
          <a:xfrm>
            <a:off x="6400799" y="6055675"/>
            <a:ext cx="2267813" cy="377730"/>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Forward’</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A2C29860-D6FD-A794-C9B6-6E9E4ACCADCF}"/>
              </a:ext>
            </a:extLst>
          </p:cNvPr>
          <p:cNvCxnSpPr>
            <a:cxnSpLocks/>
            <a:stCxn id="15" idx="0"/>
          </p:cNvCxnSpPr>
          <p:nvPr/>
        </p:nvCxnSpPr>
        <p:spPr>
          <a:xfrm flipH="1" flipV="1">
            <a:off x="3098800" y="5674423"/>
            <a:ext cx="2080052" cy="37773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452E1B-B0FD-F9BA-6A66-FA3F4F24709E}"/>
              </a:ext>
            </a:extLst>
          </p:cNvPr>
          <p:cNvCxnSpPr>
            <a:cxnSpLocks/>
            <a:stCxn id="17" idx="0"/>
          </p:cNvCxnSpPr>
          <p:nvPr/>
        </p:nvCxnSpPr>
        <p:spPr>
          <a:xfrm flipV="1">
            <a:off x="7534706" y="5674423"/>
            <a:ext cx="1748994" cy="381252"/>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08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Register Your Products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3" name="Content Placeholder 6">
            <a:extLst>
              <a:ext uri="{FF2B5EF4-FFF2-40B4-BE49-F238E27FC236}">
                <a16:creationId xmlns:a16="http://schemas.microsoft.com/office/drawing/2014/main" id="{3253DB92-A37E-3171-8E86-D971705F1F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97858" y="2038130"/>
            <a:ext cx="8936842" cy="3689570"/>
          </a:xfrm>
          <a:prstGeom prst="rect">
            <a:avLst/>
          </a:prstGeom>
          <a:ln w="57150">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3A7AC11E-7E82-A924-6252-325DD7061053}"/>
              </a:ext>
            </a:extLst>
          </p:cNvPr>
          <p:cNvSpPr/>
          <p:nvPr/>
        </p:nvSpPr>
        <p:spPr>
          <a:xfrm>
            <a:off x="4038600" y="5903274"/>
            <a:ext cx="2439884" cy="44445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Back’</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ounded Rectangle 4">
            <a:extLst>
              <a:ext uri="{FF2B5EF4-FFF2-40B4-BE49-F238E27FC236}">
                <a16:creationId xmlns:a16="http://schemas.microsoft.com/office/drawing/2014/main" id="{13547303-8550-BE2C-5EB2-A6197E6F67A9}"/>
              </a:ext>
            </a:extLst>
          </p:cNvPr>
          <p:cNvSpPr/>
          <p:nvPr/>
        </p:nvSpPr>
        <p:spPr>
          <a:xfrm>
            <a:off x="6713474" y="5898037"/>
            <a:ext cx="2439884" cy="44445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Forward’</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A0F75587-6941-AF20-4DB8-2DACA08DD860}"/>
              </a:ext>
            </a:extLst>
          </p:cNvPr>
          <p:cNvCxnSpPr>
            <a:cxnSpLocks/>
            <a:stCxn id="4" idx="0"/>
          </p:cNvCxnSpPr>
          <p:nvPr/>
        </p:nvCxnSpPr>
        <p:spPr>
          <a:xfrm flipH="1" flipV="1">
            <a:off x="2819400" y="5346700"/>
            <a:ext cx="2439142" cy="556574"/>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D4B3590-8F5F-EE29-0ABC-BF417032ABED}"/>
              </a:ext>
            </a:extLst>
          </p:cNvPr>
          <p:cNvCxnSpPr>
            <a:cxnSpLocks/>
            <a:stCxn id="5" idx="0"/>
          </p:cNvCxnSpPr>
          <p:nvPr/>
        </p:nvCxnSpPr>
        <p:spPr>
          <a:xfrm flipV="1">
            <a:off x="7933416" y="5346700"/>
            <a:ext cx="2061484" cy="551337"/>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8C5D0044-D1A0-BFDF-0E2C-409D231D096E}"/>
              </a:ext>
            </a:extLst>
          </p:cNvPr>
          <p:cNvSpPr/>
          <p:nvPr/>
        </p:nvSpPr>
        <p:spPr>
          <a:xfrm>
            <a:off x="7823790" y="608627"/>
            <a:ext cx="3110910" cy="1227132"/>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1600" dirty="0">
                <a:solidFill>
                  <a:schemeClr val="tx1"/>
                </a:solidFill>
                <a:latin typeface="Quire Sans Light"/>
                <a:cs typeface="Times New Roman"/>
              </a:rPr>
              <a:t>Tick the relevant box to confirm if all, some or none of your products identify you</a:t>
            </a:r>
          </a:p>
        </p:txBody>
      </p:sp>
      <p:cxnSp>
        <p:nvCxnSpPr>
          <p:cNvPr id="9" name="Straight Arrow Connector 8">
            <a:extLst>
              <a:ext uri="{FF2B5EF4-FFF2-40B4-BE49-F238E27FC236}">
                <a16:creationId xmlns:a16="http://schemas.microsoft.com/office/drawing/2014/main" id="{E207384B-656E-3597-F0DE-017F520A9329}"/>
              </a:ext>
            </a:extLst>
          </p:cNvPr>
          <p:cNvCxnSpPr>
            <a:cxnSpLocks/>
            <a:stCxn id="8" idx="2"/>
          </p:cNvCxnSpPr>
          <p:nvPr/>
        </p:nvCxnSpPr>
        <p:spPr>
          <a:xfrm flipH="1">
            <a:off x="7823790" y="1835759"/>
            <a:ext cx="1555455" cy="958613"/>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9DA1D70-62A1-4535-022E-8BBA18D6203F}"/>
              </a:ext>
            </a:extLst>
          </p:cNvPr>
          <p:cNvCxnSpPr>
            <a:cxnSpLocks/>
            <a:stCxn id="21" idx="2"/>
          </p:cNvCxnSpPr>
          <p:nvPr/>
        </p:nvCxnSpPr>
        <p:spPr>
          <a:xfrm flipH="1">
            <a:off x="3924300" y="2107186"/>
            <a:ext cx="1598120" cy="1269751"/>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2A95808B-06C6-178D-3F9D-C7FBB84FEE4B}"/>
              </a:ext>
            </a:extLst>
          </p:cNvPr>
          <p:cNvSpPr/>
          <p:nvPr/>
        </p:nvSpPr>
        <p:spPr>
          <a:xfrm>
            <a:off x="4331366" y="1172156"/>
            <a:ext cx="2382108" cy="935030"/>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1600" dirty="0">
                <a:solidFill>
                  <a:schemeClr val="tx1"/>
                </a:solidFill>
                <a:latin typeface="Quire Sans Light"/>
                <a:cs typeface="Times New Roman"/>
              </a:rPr>
              <a:t>You can upload a bulk list of your products here</a:t>
            </a:r>
          </a:p>
        </p:txBody>
      </p:sp>
      <p:sp>
        <p:nvSpPr>
          <p:cNvPr id="22" name="Rounded Rectangle 21">
            <a:extLst>
              <a:ext uri="{FF2B5EF4-FFF2-40B4-BE49-F238E27FC236}">
                <a16:creationId xmlns:a16="http://schemas.microsoft.com/office/drawing/2014/main" id="{AE767E1B-7C5C-3AA7-6812-4E7327F1ABF2}"/>
              </a:ext>
            </a:extLst>
          </p:cNvPr>
          <p:cNvSpPr/>
          <p:nvPr/>
        </p:nvSpPr>
        <p:spPr>
          <a:xfrm>
            <a:off x="8101262" y="3339584"/>
            <a:ext cx="2729293" cy="958613"/>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1600" dirty="0">
                <a:solidFill>
                  <a:schemeClr val="tx1"/>
                </a:solidFill>
                <a:latin typeface="Quire Sans Light"/>
                <a:cs typeface="Times New Roman"/>
              </a:rPr>
              <a:t>Click ‘</a:t>
            </a:r>
            <a:r>
              <a:rPr lang="en-GB" sz="2000" b="1" dirty="0">
                <a:solidFill>
                  <a:schemeClr val="tx1"/>
                </a:solidFill>
                <a:latin typeface="Quire Sans Light"/>
                <a:cs typeface="Times New Roman"/>
              </a:rPr>
              <a:t>+</a:t>
            </a:r>
            <a:r>
              <a:rPr lang="en-GB" sz="1600" dirty="0">
                <a:solidFill>
                  <a:schemeClr val="tx1"/>
                </a:solidFill>
                <a:latin typeface="Quire Sans Light"/>
                <a:cs typeface="Times New Roman"/>
              </a:rPr>
              <a:t>’ to add products individually</a:t>
            </a:r>
          </a:p>
        </p:txBody>
      </p:sp>
      <p:cxnSp>
        <p:nvCxnSpPr>
          <p:cNvPr id="23" name="Straight Arrow Connector 22">
            <a:extLst>
              <a:ext uri="{FF2B5EF4-FFF2-40B4-BE49-F238E27FC236}">
                <a16:creationId xmlns:a16="http://schemas.microsoft.com/office/drawing/2014/main" id="{A0E648C8-B263-D54C-2EEC-1E97CC785DAA}"/>
              </a:ext>
            </a:extLst>
          </p:cNvPr>
          <p:cNvCxnSpPr>
            <a:cxnSpLocks/>
          </p:cNvCxnSpPr>
          <p:nvPr/>
        </p:nvCxnSpPr>
        <p:spPr>
          <a:xfrm flipH="1">
            <a:off x="2514600" y="4298197"/>
            <a:ext cx="5676900" cy="312192"/>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75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Register Your Products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2" name="Content Placeholder 10">
            <a:extLst>
              <a:ext uri="{FF2B5EF4-FFF2-40B4-BE49-F238E27FC236}">
                <a16:creationId xmlns:a16="http://schemas.microsoft.com/office/drawing/2014/main" id="{4FC2F36D-21D9-9CC4-A03F-87C8949B7E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2086340" y="1142952"/>
            <a:ext cx="8019317" cy="4572095"/>
          </a:xfrm>
          <a:prstGeom prst="rect">
            <a:avLst/>
          </a:prstGeom>
          <a:ln>
            <a:noFill/>
          </a:ln>
          <a:effectLst>
            <a:outerShdw blurRad="292100" dist="139700" dir="2700000" algn="tl" rotWithShape="0">
              <a:srgbClr val="333333">
                <a:alpha val="65000"/>
              </a:srgbClr>
            </a:outerShdw>
          </a:effectLst>
        </p:spPr>
      </p:pic>
      <p:sp>
        <p:nvSpPr>
          <p:cNvPr id="10" name="Rounded Rectangle 9">
            <a:extLst>
              <a:ext uri="{FF2B5EF4-FFF2-40B4-BE49-F238E27FC236}">
                <a16:creationId xmlns:a16="http://schemas.microsoft.com/office/drawing/2014/main" id="{290EE92B-2974-D330-25EC-242A5FFB9F0F}"/>
              </a:ext>
            </a:extLst>
          </p:cNvPr>
          <p:cNvSpPr/>
          <p:nvPr/>
        </p:nvSpPr>
        <p:spPr>
          <a:xfrm>
            <a:off x="3516806" y="5938544"/>
            <a:ext cx="2604593" cy="348801"/>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Back’</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ounded Rectangle 10">
            <a:extLst>
              <a:ext uri="{FF2B5EF4-FFF2-40B4-BE49-F238E27FC236}">
                <a16:creationId xmlns:a16="http://schemas.microsoft.com/office/drawing/2014/main" id="{F09C22EB-78C4-22E1-C82A-A981830DC02B}"/>
              </a:ext>
            </a:extLst>
          </p:cNvPr>
          <p:cNvSpPr/>
          <p:nvPr/>
        </p:nvSpPr>
        <p:spPr>
          <a:xfrm>
            <a:off x="6348102" y="5952130"/>
            <a:ext cx="2461938" cy="348801"/>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'Save Forward’</a:t>
            </a:r>
            <a:endParaRPr lang="en-GB"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01FACD9B-3890-EA98-F385-A246A757BB54}"/>
              </a:ext>
            </a:extLst>
          </p:cNvPr>
          <p:cNvCxnSpPr>
            <a:cxnSpLocks/>
            <a:stCxn id="10" idx="0"/>
          </p:cNvCxnSpPr>
          <p:nvPr/>
        </p:nvCxnSpPr>
        <p:spPr>
          <a:xfrm flipH="1" flipV="1">
            <a:off x="2600922" y="5667679"/>
            <a:ext cx="2218181" cy="270865"/>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078626D-9721-6F99-CE26-FED10AD00A30}"/>
              </a:ext>
            </a:extLst>
          </p:cNvPr>
          <p:cNvCxnSpPr>
            <a:cxnSpLocks/>
            <a:stCxn id="11" idx="0"/>
          </p:cNvCxnSpPr>
          <p:nvPr/>
        </p:nvCxnSpPr>
        <p:spPr>
          <a:xfrm flipV="1">
            <a:off x="7579071" y="5667679"/>
            <a:ext cx="1833458" cy="284451"/>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A213232F-A8FB-71DD-B28A-17589807C989}"/>
              </a:ext>
            </a:extLst>
          </p:cNvPr>
          <p:cNvSpPr/>
          <p:nvPr/>
        </p:nvSpPr>
        <p:spPr>
          <a:xfrm>
            <a:off x="6126909" y="1540850"/>
            <a:ext cx="3819102" cy="37318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Enter product description </a:t>
            </a:r>
          </a:p>
        </p:txBody>
      </p:sp>
      <p:cxnSp>
        <p:nvCxnSpPr>
          <p:cNvPr id="19" name="Straight Arrow Connector 18">
            <a:extLst>
              <a:ext uri="{FF2B5EF4-FFF2-40B4-BE49-F238E27FC236}">
                <a16:creationId xmlns:a16="http://schemas.microsoft.com/office/drawing/2014/main" id="{19008D71-7D8C-F3B1-1F1A-A716913FAE75}"/>
              </a:ext>
            </a:extLst>
          </p:cNvPr>
          <p:cNvCxnSpPr>
            <a:cxnSpLocks/>
            <a:stCxn id="18" idx="1"/>
          </p:cNvCxnSpPr>
          <p:nvPr/>
        </p:nvCxnSpPr>
        <p:spPr>
          <a:xfrm flipH="1">
            <a:off x="3073400" y="1727443"/>
            <a:ext cx="3053509" cy="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8E72880D-A3A1-07F1-B0B3-327FD469C8FB}"/>
              </a:ext>
            </a:extLst>
          </p:cNvPr>
          <p:cNvSpPr/>
          <p:nvPr/>
        </p:nvSpPr>
        <p:spPr>
          <a:xfrm>
            <a:off x="6126909" y="2854403"/>
            <a:ext cx="3819102" cy="37318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Enter producer information  </a:t>
            </a:r>
          </a:p>
        </p:txBody>
      </p:sp>
      <p:cxnSp>
        <p:nvCxnSpPr>
          <p:cNvPr id="25" name="Straight Arrow Connector 24">
            <a:extLst>
              <a:ext uri="{FF2B5EF4-FFF2-40B4-BE49-F238E27FC236}">
                <a16:creationId xmlns:a16="http://schemas.microsoft.com/office/drawing/2014/main" id="{F71DDB13-335C-DF04-68B6-BA67628E81F4}"/>
              </a:ext>
            </a:extLst>
          </p:cNvPr>
          <p:cNvCxnSpPr>
            <a:cxnSpLocks/>
            <a:stCxn id="24" idx="1"/>
          </p:cNvCxnSpPr>
          <p:nvPr/>
        </p:nvCxnSpPr>
        <p:spPr>
          <a:xfrm flipH="1">
            <a:off x="3073400" y="3040996"/>
            <a:ext cx="3053509" cy="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069DC393-77A1-39C7-B72D-A4B5B9711B1D}"/>
              </a:ext>
            </a:extLst>
          </p:cNvPr>
          <p:cNvSpPr/>
          <p:nvPr/>
        </p:nvSpPr>
        <p:spPr>
          <a:xfrm>
            <a:off x="6126909" y="4114152"/>
            <a:ext cx="3819102" cy="37318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dirty="0">
                <a:solidFill>
                  <a:schemeClr val="tx1"/>
                </a:solidFill>
                <a:latin typeface="Quire Sans Light"/>
                <a:cs typeface="Times New Roman"/>
              </a:rPr>
              <a:t>Enter product information  </a:t>
            </a:r>
          </a:p>
        </p:txBody>
      </p:sp>
      <p:cxnSp>
        <p:nvCxnSpPr>
          <p:cNvPr id="27" name="Straight Arrow Connector 26">
            <a:extLst>
              <a:ext uri="{FF2B5EF4-FFF2-40B4-BE49-F238E27FC236}">
                <a16:creationId xmlns:a16="http://schemas.microsoft.com/office/drawing/2014/main" id="{27D93CA6-E23B-5CCF-183A-907524FBA194}"/>
              </a:ext>
            </a:extLst>
          </p:cNvPr>
          <p:cNvCxnSpPr>
            <a:cxnSpLocks/>
            <a:stCxn id="26" idx="1"/>
          </p:cNvCxnSpPr>
          <p:nvPr/>
        </p:nvCxnSpPr>
        <p:spPr>
          <a:xfrm flipH="1">
            <a:off x="3073400" y="4300745"/>
            <a:ext cx="3053509" cy="0"/>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450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Register Your Products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6292B5D1-028D-7DDB-0ACE-CBD12936C00C}"/>
              </a:ext>
            </a:extLst>
          </p:cNvPr>
          <p:cNvSpPr txBox="1"/>
          <p:nvPr/>
        </p:nvSpPr>
        <p:spPr>
          <a:xfrm>
            <a:off x="465220" y="1079501"/>
            <a:ext cx="11359941" cy="4924425"/>
          </a:xfrm>
          <a:prstGeom prst="rect">
            <a:avLst/>
          </a:prstGeom>
          <a:noFill/>
        </p:spPr>
        <p:txBody>
          <a:bodyPr wrap="square">
            <a:spAutoFit/>
          </a:bodyPr>
          <a:lstStyle/>
          <a:p>
            <a:pPr marL="285750" indent="-285750">
              <a:spcAft>
                <a:spcPts val="600"/>
              </a:spcAft>
              <a:buClr>
                <a:srgbClr val="660269"/>
              </a:buClr>
              <a:buSzPct val="100000"/>
              <a:buFont typeface="Arial" panose="020B0604020202020204" pitchFamily="34" charset="0"/>
              <a:buChar char="•"/>
            </a:pPr>
            <a:r>
              <a:rPr lang="en-GB" sz="2800" dirty="0"/>
              <a:t>Registration is </a:t>
            </a:r>
            <a:r>
              <a:rPr lang="en-GB" sz="2800" u="sng" dirty="0"/>
              <a:t>now</a:t>
            </a:r>
            <a:r>
              <a:rPr lang="en-GB" sz="2800" dirty="0"/>
              <a:t> open</a:t>
            </a:r>
          </a:p>
          <a:p>
            <a:pPr marL="742950" lvl="1" indent="-285750">
              <a:spcAft>
                <a:spcPts val="600"/>
              </a:spcAft>
              <a:buClr>
                <a:srgbClr val="660269"/>
              </a:buClr>
              <a:buSzPct val="100000"/>
              <a:buFont typeface="Arial" panose="020B0604020202020204" pitchFamily="34" charset="0"/>
              <a:buChar char="•"/>
            </a:pPr>
            <a:r>
              <a:rPr lang="en-GB" sz="2400" dirty="0"/>
              <a:t>producers can register via Circularity Scotland or directly with SEPA</a:t>
            </a:r>
            <a:endParaRPr lang="en-GB" sz="2800" dirty="0"/>
          </a:p>
          <a:p>
            <a:pPr>
              <a:spcAft>
                <a:spcPts val="600"/>
              </a:spcAft>
              <a:buClr>
                <a:srgbClr val="660269"/>
              </a:buClr>
              <a:buSzPct val="100000"/>
            </a:pPr>
            <a:r>
              <a:rPr lang="en-GB" sz="1200" dirty="0"/>
              <a:t> </a:t>
            </a:r>
          </a:p>
          <a:p>
            <a:pPr marL="285750" indent="-285750">
              <a:spcAft>
                <a:spcPts val="600"/>
              </a:spcAft>
              <a:buClr>
                <a:srgbClr val="660269"/>
              </a:buClr>
              <a:buSzPct val="100000"/>
              <a:buFont typeface="Arial" panose="020B0604020202020204" pitchFamily="34" charset="0"/>
              <a:buChar char="•"/>
            </a:pPr>
            <a:r>
              <a:rPr lang="en-GB" sz="2800" dirty="0"/>
              <a:t>Existing producers selling into Scotland </a:t>
            </a:r>
            <a:r>
              <a:rPr lang="en-GB" sz="2800" u="sng" dirty="0"/>
              <a:t>must</a:t>
            </a:r>
            <a:r>
              <a:rPr lang="en-GB" sz="2800" dirty="0"/>
              <a:t> register by end Feb</a:t>
            </a:r>
          </a:p>
          <a:p>
            <a:pPr marL="742950" lvl="1" indent="-285750">
              <a:spcAft>
                <a:spcPts val="600"/>
              </a:spcAft>
              <a:buClr>
                <a:srgbClr val="660269"/>
              </a:buClr>
              <a:buSzPct val="100000"/>
              <a:buFont typeface="Arial" panose="020B0604020202020204" pitchFamily="34" charset="0"/>
              <a:buChar char="•"/>
            </a:pPr>
            <a:r>
              <a:rPr lang="en-GB" sz="2400" dirty="0"/>
              <a:t>every year including 2023  </a:t>
            </a:r>
          </a:p>
          <a:p>
            <a:pPr>
              <a:spcAft>
                <a:spcPts val="600"/>
              </a:spcAft>
              <a:buClr>
                <a:srgbClr val="660269"/>
              </a:buClr>
              <a:buSzPct val="100000"/>
            </a:pPr>
            <a:r>
              <a:rPr lang="en-GB" sz="1200" dirty="0"/>
              <a:t>  </a:t>
            </a:r>
          </a:p>
          <a:p>
            <a:pPr marL="285750" indent="-285750">
              <a:spcAft>
                <a:spcPts val="600"/>
              </a:spcAft>
              <a:buClr>
                <a:srgbClr val="660269"/>
              </a:buClr>
              <a:buSzPct val="100000"/>
              <a:buFont typeface="Arial" panose="020B0604020202020204" pitchFamily="34" charset="0"/>
              <a:buChar char="•"/>
            </a:pPr>
            <a:r>
              <a:rPr lang="en-GB" sz="2800" dirty="0"/>
              <a:t>You are strongly encouraged to meet this deadline</a:t>
            </a:r>
          </a:p>
          <a:p>
            <a:pPr>
              <a:spcAft>
                <a:spcPts val="600"/>
              </a:spcAft>
              <a:buClr>
                <a:srgbClr val="660269"/>
              </a:buClr>
              <a:buSzPct val="100000"/>
            </a:pPr>
            <a:r>
              <a:rPr lang="en-GB" sz="1200" dirty="0"/>
              <a:t>  </a:t>
            </a:r>
          </a:p>
          <a:p>
            <a:pPr marL="285750" indent="-285750">
              <a:spcAft>
                <a:spcPts val="600"/>
              </a:spcAft>
              <a:buClr>
                <a:srgbClr val="660269"/>
              </a:buClr>
              <a:buSzPct val="100000"/>
              <a:buFont typeface="Arial" panose="020B0604020202020204" pitchFamily="34" charset="0"/>
              <a:buChar char="•"/>
            </a:pPr>
            <a:r>
              <a:rPr lang="en-GB" sz="2800" dirty="0"/>
              <a:t>Limited time before Go Live – a huge amount of work to prepare</a:t>
            </a:r>
          </a:p>
          <a:p>
            <a:pPr>
              <a:spcAft>
                <a:spcPts val="600"/>
              </a:spcAft>
              <a:buClr>
                <a:srgbClr val="660269"/>
              </a:buClr>
              <a:buSzPct val="100000"/>
            </a:pPr>
            <a:r>
              <a:rPr lang="en-GB" sz="1200" dirty="0"/>
              <a:t> </a:t>
            </a:r>
          </a:p>
          <a:p>
            <a:pPr marL="285750" indent="-285750">
              <a:spcAft>
                <a:spcPts val="600"/>
              </a:spcAft>
              <a:buClr>
                <a:srgbClr val="660269"/>
              </a:buClr>
              <a:buSzPct val="100000"/>
              <a:buFont typeface="Arial" panose="020B0604020202020204" pitchFamily="34" charset="0"/>
              <a:buChar char="•"/>
            </a:pPr>
            <a:r>
              <a:rPr lang="en-GB" sz="2800" dirty="0"/>
              <a:t>After the registration window closes – there is an increasing risk your registration will not be completed before launch.    </a:t>
            </a:r>
            <a:endParaRPr lang="en-US" sz="2800" dirty="0"/>
          </a:p>
        </p:txBody>
      </p:sp>
    </p:spTree>
    <p:extLst>
      <p:ext uri="{BB962C8B-B14F-4D97-AF65-F5344CB8AC3E}">
        <p14:creationId xmlns:p14="http://schemas.microsoft.com/office/powerpoint/2010/main" val="45021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1000"/>
                                        <p:tgtEl>
                                          <p:spTgt spid="3">
                                            <p:txEl>
                                              <p:pRg st="3" end="3"/>
                                            </p:txEl>
                                          </p:spTgt>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left)">
                                      <p:cBhvr>
                                        <p:cTn id="11" dur="1000"/>
                                        <p:tgtEl>
                                          <p:spTgt spid="3">
                                            <p:txEl>
                                              <p:pRg st="4" end="4"/>
                                            </p:txEl>
                                          </p:spTgt>
                                        </p:tgtEl>
                                      </p:cBhvr>
                                    </p:animEffect>
                                  </p:childTnLst>
                                </p:cTn>
                              </p:par>
                            </p:childTnLst>
                          </p:cTn>
                        </p:par>
                        <p:par>
                          <p:cTn id="12" fill="hold">
                            <p:stCondLst>
                              <p:cond delay="3000"/>
                            </p:stCondLst>
                            <p:childTnLst>
                              <p:par>
                                <p:cTn id="13" presetID="22" presetClass="entr" presetSubtype="8" fill="hold" nodeType="afterEffect">
                                  <p:stCondLst>
                                    <p:cond delay="50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1000"/>
                                        <p:tgtEl>
                                          <p:spTgt spid="3">
                                            <p:txEl>
                                              <p:pRg st="6" end="6"/>
                                            </p:txEl>
                                          </p:spTgt>
                                        </p:tgtEl>
                                      </p:cBhvr>
                                    </p:animEffect>
                                  </p:childTnLst>
                                </p:cTn>
                              </p:par>
                            </p:childTnLst>
                          </p:cTn>
                        </p:par>
                        <p:par>
                          <p:cTn id="16" fill="hold">
                            <p:stCondLst>
                              <p:cond delay="4500"/>
                            </p:stCondLst>
                            <p:childTnLst>
                              <p:par>
                                <p:cTn id="17" presetID="22" presetClass="entr" presetSubtype="8" fill="hold" nodeType="afterEffect">
                                  <p:stCondLst>
                                    <p:cond delay="50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left)">
                                      <p:cBhvr>
                                        <p:cTn id="19" dur="1000"/>
                                        <p:tgtEl>
                                          <p:spTgt spid="3">
                                            <p:txEl>
                                              <p:pRg st="8" end="8"/>
                                            </p:txEl>
                                          </p:spTgt>
                                        </p:tgtEl>
                                      </p:cBhvr>
                                    </p:animEffect>
                                  </p:childTnLst>
                                </p:cTn>
                              </p:par>
                            </p:childTnLst>
                          </p:cTn>
                        </p:par>
                        <p:par>
                          <p:cTn id="20" fill="hold">
                            <p:stCondLst>
                              <p:cond delay="6000"/>
                            </p:stCondLst>
                            <p:childTnLst>
                              <p:par>
                                <p:cTn id="21" presetID="22" presetClass="entr" presetSubtype="8" fill="hold" nodeType="afterEffect">
                                  <p:stCondLst>
                                    <p:cond delay="50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wipe(left)">
                                      <p:cBhvr>
                                        <p:cTn id="23" dur="1000"/>
                                        <p:tgtEl>
                                          <p:spTgt spid="3">
                                            <p:txEl>
                                              <p:pRg st="9" end="9"/>
                                            </p:txEl>
                                          </p:spTgt>
                                        </p:tgtEl>
                                      </p:cBhvr>
                                    </p:animEffect>
                                  </p:childTnLst>
                                </p:cTn>
                              </p:par>
                            </p:childTnLst>
                          </p:cTn>
                        </p:par>
                        <p:par>
                          <p:cTn id="24" fill="hold">
                            <p:stCondLst>
                              <p:cond delay="7500"/>
                            </p:stCondLst>
                            <p:childTnLst>
                              <p:par>
                                <p:cTn id="25" presetID="22" presetClass="entr" presetSubtype="8" fill="hold" nodeType="afterEffect">
                                  <p:stCondLst>
                                    <p:cond delay="50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wipe(left)">
                                      <p:cBhvr>
                                        <p:cTn id="27"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Register Your Products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6292B5D1-028D-7DDB-0ACE-CBD12936C00C}"/>
              </a:ext>
            </a:extLst>
          </p:cNvPr>
          <p:cNvSpPr txBox="1"/>
          <p:nvPr/>
        </p:nvSpPr>
        <p:spPr>
          <a:xfrm>
            <a:off x="493804" y="1397001"/>
            <a:ext cx="11359941" cy="4124206"/>
          </a:xfrm>
          <a:prstGeom prst="rect">
            <a:avLst/>
          </a:prstGeom>
          <a:noFill/>
        </p:spPr>
        <p:txBody>
          <a:bodyPr wrap="square">
            <a:spAutoFit/>
          </a:bodyPr>
          <a:lstStyle/>
          <a:p>
            <a:pPr>
              <a:spcAft>
                <a:spcPts val="600"/>
              </a:spcAft>
              <a:buClr>
                <a:srgbClr val="E7345F"/>
              </a:buClr>
            </a:pPr>
            <a:r>
              <a:rPr lang="en-GB" sz="2800" dirty="0"/>
              <a:t>Registration of scheme articles allows greater understanding around products and volumes within the Scottish market</a:t>
            </a:r>
          </a:p>
          <a:p>
            <a:pPr>
              <a:spcAft>
                <a:spcPts val="600"/>
              </a:spcAft>
              <a:buClr>
                <a:srgbClr val="E7345F"/>
              </a:buClr>
            </a:pPr>
            <a:r>
              <a:rPr lang="en-GB" sz="1200" dirty="0"/>
              <a:t> </a:t>
            </a:r>
          </a:p>
          <a:p>
            <a:pPr>
              <a:spcAft>
                <a:spcPts val="600"/>
              </a:spcAft>
              <a:buClr>
                <a:srgbClr val="E7345F"/>
              </a:buClr>
            </a:pPr>
            <a:r>
              <a:rPr lang="en-GB" sz="2800" dirty="0"/>
              <a:t>This assists with planning collections, scheme administration, etc. </a:t>
            </a:r>
          </a:p>
          <a:p>
            <a:pPr>
              <a:spcAft>
                <a:spcPts val="600"/>
              </a:spcAft>
              <a:buClr>
                <a:srgbClr val="E7345F"/>
              </a:buClr>
            </a:pPr>
            <a:r>
              <a:rPr lang="en-GB" sz="1200" dirty="0"/>
              <a:t> </a:t>
            </a:r>
          </a:p>
          <a:p>
            <a:pPr>
              <a:spcAft>
                <a:spcPts val="600"/>
              </a:spcAft>
              <a:buClr>
                <a:srgbClr val="E7345F"/>
              </a:buClr>
            </a:pPr>
            <a:r>
              <a:rPr lang="en-GB" sz="2800" dirty="0"/>
              <a:t>We recommend you register with known product information by the end of February </a:t>
            </a:r>
          </a:p>
          <a:p>
            <a:pPr>
              <a:spcAft>
                <a:spcPts val="600"/>
              </a:spcAft>
              <a:buClr>
                <a:srgbClr val="E7345F"/>
              </a:buClr>
            </a:pPr>
            <a:r>
              <a:rPr lang="en-GB" sz="1200" dirty="0"/>
              <a:t> </a:t>
            </a:r>
          </a:p>
          <a:p>
            <a:pPr>
              <a:spcAft>
                <a:spcPts val="600"/>
              </a:spcAft>
              <a:buClr>
                <a:srgbClr val="E7345F"/>
              </a:buClr>
            </a:pPr>
            <a:r>
              <a:rPr lang="en-GB" sz="2800" dirty="0"/>
              <a:t>There will be opportunity to update product information after the closure date. </a:t>
            </a:r>
            <a:endParaRPr lang="en-US" sz="2800" dirty="0"/>
          </a:p>
        </p:txBody>
      </p:sp>
    </p:spTree>
    <p:extLst>
      <p:ext uri="{BB962C8B-B14F-4D97-AF65-F5344CB8AC3E}">
        <p14:creationId xmlns:p14="http://schemas.microsoft.com/office/powerpoint/2010/main" val="39707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1000"/>
                                        <p:tgtEl>
                                          <p:spTgt spid="3">
                                            <p:txEl>
                                              <p:pRg st="4" end="4"/>
                                            </p:txEl>
                                          </p:spTgt>
                                        </p:tgtEl>
                                      </p:cBhvr>
                                    </p:animEffect>
                                  </p:childTnLst>
                                </p:cTn>
                              </p:par>
                            </p:childTnLst>
                          </p:cTn>
                        </p:par>
                        <p:par>
                          <p:cTn id="16" fill="hold">
                            <p:stCondLst>
                              <p:cond delay="4000"/>
                            </p:stCondLst>
                            <p:childTnLst>
                              <p:par>
                                <p:cTn id="17" presetID="22" presetClass="entr" presetSubtype="8" fill="hold" nodeType="afterEffect">
                                  <p:stCondLst>
                                    <p:cond delay="50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left)">
                                      <p:cBhvr>
                                        <p:cTn id="19"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Register Your Products</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6292B5D1-028D-7DDB-0ACE-CBD12936C00C}"/>
              </a:ext>
            </a:extLst>
          </p:cNvPr>
          <p:cNvSpPr txBox="1"/>
          <p:nvPr/>
        </p:nvSpPr>
        <p:spPr>
          <a:xfrm>
            <a:off x="465220" y="1066801"/>
            <a:ext cx="11359941" cy="5016758"/>
          </a:xfrm>
          <a:prstGeom prst="rect">
            <a:avLst/>
          </a:prstGeom>
          <a:noFill/>
        </p:spPr>
        <p:txBody>
          <a:bodyPr wrap="square">
            <a:spAutoFit/>
          </a:bodyPr>
          <a:lstStyle/>
          <a:p>
            <a:r>
              <a:rPr lang="en-GB" sz="2600" dirty="0"/>
              <a:t>Registration is open after end Feb (every year) for NEW producers selling into Scotland</a:t>
            </a:r>
            <a:endParaRPr lang="en-GB" sz="2800" dirty="0"/>
          </a:p>
          <a:p>
            <a:r>
              <a:rPr lang="en-GB" sz="1200" dirty="0"/>
              <a:t> </a:t>
            </a:r>
          </a:p>
          <a:p>
            <a:r>
              <a:rPr lang="en-GB" sz="2600" dirty="0"/>
              <a:t>Drinks producers that don’t sign-up before the 1 March deadline risk not being able to sell their products in Scotland</a:t>
            </a:r>
          </a:p>
          <a:p>
            <a:r>
              <a:rPr lang="en-GB" sz="1200" dirty="0"/>
              <a:t> </a:t>
            </a:r>
          </a:p>
          <a:p>
            <a:r>
              <a:rPr lang="en-GB" sz="2600" dirty="0"/>
              <a:t>After the registration deadline, SEPA will publish and maintain a list of producers registered to market and sell their drinks in Scotland </a:t>
            </a:r>
          </a:p>
          <a:p>
            <a:r>
              <a:rPr lang="en-GB" sz="1200" dirty="0"/>
              <a:t> </a:t>
            </a:r>
          </a:p>
          <a:p>
            <a:r>
              <a:rPr lang="en-GB" sz="2600" dirty="0"/>
              <a:t>Retailers, wholesalers and hospitality businesses can check this to ensure they only sell scheme approved products from registered producers</a:t>
            </a:r>
          </a:p>
          <a:p>
            <a:r>
              <a:rPr lang="en-GB" sz="1200" dirty="0"/>
              <a:t> </a:t>
            </a:r>
          </a:p>
          <a:p>
            <a:r>
              <a:rPr lang="en-GB" sz="2600" dirty="0"/>
              <a:t>Once the scheme goes live SEPA will carry out audits, inspections, and support producers to achieve compliance</a:t>
            </a:r>
          </a:p>
          <a:p>
            <a:pPr>
              <a:spcAft>
                <a:spcPts val="600"/>
              </a:spcAft>
              <a:buClr>
                <a:srgbClr val="E7345F"/>
              </a:buClr>
            </a:pPr>
            <a:endParaRPr lang="en-US" sz="800" dirty="0"/>
          </a:p>
        </p:txBody>
      </p:sp>
    </p:spTree>
    <p:extLst>
      <p:ext uri="{BB962C8B-B14F-4D97-AF65-F5344CB8AC3E}">
        <p14:creationId xmlns:p14="http://schemas.microsoft.com/office/powerpoint/2010/main" val="104393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000"/>
                                        <p:tgtEl>
                                          <p:spTgt spid="3">
                                            <p:txEl>
                                              <p:pRg st="2" end="2"/>
                                            </p:txEl>
                                          </p:spTgt>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left)">
                                      <p:cBhvr>
                                        <p:cTn id="11" dur="1000"/>
                                        <p:tgtEl>
                                          <p:spTgt spid="3">
                                            <p:txEl>
                                              <p:pRg st="4" end="4"/>
                                            </p:txEl>
                                          </p:spTgt>
                                        </p:tgtEl>
                                      </p:cBhvr>
                                    </p:animEffect>
                                  </p:childTnLst>
                                </p:cTn>
                              </p:par>
                            </p:childTnLst>
                          </p:cTn>
                        </p:par>
                        <p:par>
                          <p:cTn id="12" fill="hold">
                            <p:stCondLst>
                              <p:cond delay="3000"/>
                            </p:stCondLst>
                            <p:childTnLst>
                              <p:par>
                                <p:cTn id="13" presetID="22" presetClass="entr" presetSubtype="8" fill="hold" nodeType="afterEffect">
                                  <p:stCondLst>
                                    <p:cond delay="50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left)">
                                      <p:cBhvr>
                                        <p:cTn id="15" dur="1000"/>
                                        <p:tgtEl>
                                          <p:spTgt spid="3">
                                            <p:txEl>
                                              <p:pRg st="6" end="6"/>
                                            </p:txEl>
                                          </p:spTgt>
                                        </p:tgtEl>
                                      </p:cBhvr>
                                    </p:animEffect>
                                  </p:childTnLst>
                                </p:cTn>
                              </p:par>
                            </p:childTnLst>
                          </p:cTn>
                        </p:par>
                        <p:par>
                          <p:cTn id="16" fill="hold">
                            <p:stCondLst>
                              <p:cond delay="4500"/>
                            </p:stCondLst>
                            <p:childTnLst>
                              <p:par>
                                <p:cTn id="17" presetID="22" presetClass="entr" presetSubtype="8" fill="hold" nodeType="afterEffect">
                                  <p:stCondLst>
                                    <p:cond delay="50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left)">
                                      <p:cBhvr>
                                        <p:cTn id="1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40E332-B6F6-A948-AC15-6A4801D7FD41}"/>
              </a:ext>
            </a:extLst>
          </p:cNvPr>
          <p:cNvSpPr txBox="1"/>
          <p:nvPr/>
        </p:nvSpPr>
        <p:spPr>
          <a:xfrm>
            <a:off x="482043"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Operational Context</a:t>
            </a:r>
          </a:p>
        </p:txBody>
      </p:sp>
      <p:sp>
        <p:nvSpPr>
          <p:cNvPr id="6" name="TextBox 5">
            <a:extLst>
              <a:ext uri="{FF2B5EF4-FFF2-40B4-BE49-F238E27FC236}">
                <a16:creationId xmlns:a16="http://schemas.microsoft.com/office/drawing/2014/main" id="{B7A81364-1591-1748-82AA-17569782623A}"/>
              </a:ext>
            </a:extLst>
          </p:cNvPr>
          <p:cNvSpPr txBox="1"/>
          <p:nvPr/>
        </p:nvSpPr>
        <p:spPr>
          <a:xfrm>
            <a:off x="3021692" y="1253046"/>
            <a:ext cx="5979695" cy="830997"/>
          </a:xfrm>
          <a:prstGeom prst="rect">
            <a:avLst/>
          </a:prstGeom>
          <a:noFill/>
        </p:spPr>
        <p:txBody>
          <a:bodyPr wrap="square" rtlCol="0">
            <a:spAutoFit/>
          </a:bodyPr>
          <a:lstStyle/>
          <a:p>
            <a:pPr lvl="1"/>
            <a:r>
              <a:rPr lang="en-GB" sz="2400" dirty="0"/>
              <a:t>Less than 7 month to ‘Go Live’</a:t>
            </a:r>
          </a:p>
          <a:p>
            <a:pPr lvl="1"/>
            <a:r>
              <a:rPr lang="en-GB" sz="2400" dirty="0"/>
              <a:t>- and the scheme is going live</a:t>
            </a:r>
          </a:p>
        </p:txBody>
      </p:sp>
      <p:pic>
        <p:nvPicPr>
          <p:cNvPr id="7" name="Graphic 6" descr="Monthly calendar">
            <a:extLst>
              <a:ext uri="{FF2B5EF4-FFF2-40B4-BE49-F238E27FC236}">
                <a16:creationId xmlns:a16="http://schemas.microsoft.com/office/drawing/2014/main" id="{A88F3F9D-512C-474B-ABA7-B1EC69401A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6652" y="1253046"/>
            <a:ext cx="829381" cy="829381"/>
          </a:xfrm>
          <a:prstGeom prst="rect">
            <a:avLst/>
          </a:prstGeom>
        </p:spPr>
      </p:pic>
      <p:sp>
        <p:nvSpPr>
          <p:cNvPr id="8" name="TextBox 7">
            <a:extLst>
              <a:ext uri="{FF2B5EF4-FFF2-40B4-BE49-F238E27FC236}">
                <a16:creationId xmlns:a16="http://schemas.microsoft.com/office/drawing/2014/main" id="{9225CE14-9AD1-8E41-A12D-AE944395AAEF}"/>
              </a:ext>
            </a:extLst>
          </p:cNvPr>
          <p:cNvSpPr txBox="1"/>
          <p:nvPr/>
        </p:nvSpPr>
        <p:spPr>
          <a:xfrm>
            <a:off x="3021692" y="2413815"/>
            <a:ext cx="6548093" cy="830997"/>
          </a:xfrm>
          <a:prstGeom prst="rect">
            <a:avLst/>
          </a:prstGeom>
          <a:noFill/>
        </p:spPr>
        <p:txBody>
          <a:bodyPr wrap="square" rtlCol="0">
            <a:spAutoFit/>
          </a:bodyPr>
          <a:lstStyle/>
          <a:p>
            <a:pPr lvl="1"/>
            <a:r>
              <a:rPr lang="en-GB" sz="2400" dirty="0"/>
              <a:t>All, including Government, SEPA and CSL, acknowledge it is a big challenge </a:t>
            </a:r>
          </a:p>
        </p:txBody>
      </p:sp>
      <p:grpSp>
        <p:nvGrpSpPr>
          <p:cNvPr id="10" name="Graphic 8">
            <a:extLst>
              <a:ext uri="{FF2B5EF4-FFF2-40B4-BE49-F238E27FC236}">
                <a16:creationId xmlns:a16="http://schemas.microsoft.com/office/drawing/2014/main" id="{761F1DB1-27D4-7243-8E15-8BEDAC2DC835}"/>
              </a:ext>
            </a:extLst>
          </p:cNvPr>
          <p:cNvGrpSpPr/>
          <p:nvPr/>
        </p:nvGrpSpPr>
        <p:grpSpPr>
          <a:xfrm rot="16200000">
            <a:off x="7695166" y="2361164"/>
            <a:ext cx="6858000" cy="2135671"/>
            <a:chOff x="7039897" y="5256503"/>
            <a:chExt cx="5150834" cy="1604037"/>
          </a:xfrm>
        </p:grpSpPr>
        <p:sp>
          <p:nvSpPr>
            <p:cNvPr id="11" name="Freeform 10">
              <a:extLst>
                <a:ext uri="{FF2B5EF4-FFF2-40B4-BE49-F238E27FC236}">
                  <a16:creationId xmlns:a16="http://schemas.microsoft.com/office/drawing/2014/main" id="{FDD80DAC-71FB-C546-9B67-460436C671D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F6C5B86-0A72-424D-8A36-E722E08100F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13" name="TextBox 12">
            <a:extLst>
              <a:ext uri="{FF2B5EF4-FFF2-40B4-BE49-F238E27FC236}">
                <a16:creationId xmlns:a16="http://schemas.microsoft.com/office/drawing/2014/main" id="{D79CC0C0-EF22-104E-8793-7CC963EEBAAF}"/>
              </a:ext>
            </a:extLst>
          </p:cNvPr>
          <p:cNvSpPr txBox="1"/>
          <p:nvPr/>
        </p:nvSpPr>
        <p:spPr>
          <a:xfrm>
            <a:off x="3021691" y="3409467"/>
            <a:ext cx="6848883" cy="1107996"/>
          </a:xfrm>
          <a:prstGeom prst="rect">
            <a:avLst/>
          </a:prstGeom>
          <a:noFill/>
        </p:spPr>
        <p:txBody>
          <a:bodyPr wrap="square" rtlCol="0">
            <a:spAutoFit/>
          </a:bodyPr>
          <a:lstStyle/>
          <a:p>
            <a:pPr lvl="1"/>
            <a:r>
              <a:rPr lang="en-GB" sz="2400" dirty="0"/>
              <a:t>Do what you can</a:t>
            </a:r>
          </a:p>
          <a:p>
            <a:pPr lvl="1"/>
            <a:r>
              <a:rPr lang="en-GB" sz="2400" dirty="0"/>
              <a:t> - you will be supported</a:t>
            </a:r>
          </a:p>
          <a:p>
            <a:endParaRPr lang="en-US" dirty="0"/>
          </a:p>
        </p:txBody>
      </p:sp>
      <p:pic>
        <p:nvPicPr>
          <p:cNvPr id="14" name="Graphic 13" descr="Open hand">
            <a:extLst>
              <a:ext uri="{FF2B5EF4-FFF2-40B4-BE49-F238E27FC236}">
                <a16:creationId xmlns:a16="http://schemas.microsoft.com/office/drawing/2014/main" id="{B18EFAD1-7C43-094F-BF48-E9A1A1CD96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3162" y="3409467"/>
            <a:ext cx="907636" cy="907636"/>
          </a:xfrm>
          <a:prstGeom prst="rect">
            <a:avLst/>
          </a:prstGeom>
        </p:spPr>
      </p:pic>
      <p:sp>
        <p:nvSpPr>
          <p:cNvPr id="15" name="TextBox 14">
            <a:extLst>
              <a:ext uri="{FF2B5EF4-FFF2-40B4-BE49-F238E27FC236}">
                <a16:creationId xmlns:a16="http://schemas.microsoft.com/office/drawing/2014/main" id="{B9F64947-4CD9-004E-B8F4-6D4E7D3B2C14}"/>
              </a:ext>
            </a:extLst>
          </p:cNvPr>
          <p:cNvSpPr txBox="1"/>
          <p:nvPr/>
        </p:nvSpPr>
        <p:spPr>
          <a:xfrm>
            <a:off x="3021690" y="4424751"/>
            <a:ext cx="6632315" cy="2308324"/>
          </a:xfrm>
          <a:prstGeom prst="rect">
            <a:avLst/>
          </a:prstGeom>
          <a:noFill/>
        </p:spPr>
        <p:txBody>
          <a:bodyPr wrap="square" rtlCol="0">
            <a:spAutoFit/>
          </a:bodyPr>
          <a:lstStyle/>
          <a:p>
            <a:pPr lvl="1"/>
            <a:r>
              <a:rPr lang="en-GB" sz="2400" dirty="0"/>
              <a:t>Set up by industry to deliver the legislation as passed</a:t>
            </a:r>
          </a:p>
          <a:p>
            <a:pPr lvl="1"/>
            <a:r>
              <a:rPr lang="en-GB" sz="2400" dirty="0"/>
              <a:t>- our job is to make the rule book happen</a:t>
            </a:r>
          </a:p>
          <a:p>
            <a:pPr lvl="1"/>
            <a:r>
              <a:rPr lang="en-GB" sz="2400" dirty="0"/>
              <a:t>- not to change it</a:t>
            </a:r>
          </a:p>
          <a:p>
            <a:pPr lvl="1"/>
            <a:r>
              <a:rPr lang="en-GB" sz="2400" dirty="0"/>
              <a:t>- so we’re not discussing change in scope or change in dates</a:t>
            </a:r>
          </a:p>
        </p:txBody>
      </p:sp>
      <p:pic>
        <p:nvPicPr>
          <p:cNvPr id="16" name="Graphic 15" descr="Open book">
            <a:extLst>
              <a:ext uri="{FF2B5EF4-FFF2-40B4-BE49-F238E27FC236}">
                <a16:creationId xmlns:a16="http://schemas.microsoft.com/office/drawing/2014/main" id="{8F21B2F7-AD1F-5947-91A5-6ABBE446F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9340" y="4367415"/>
            <a:ext cx="793479" cy="793479"/>
          </a:xfrm>
          <a:prstGeom prst="rect">
            <a:avLst/>
          </a:prstGeom>
        </p:spPr>
      </p:pic>
      <p:pic>
        <p:nvPicPr>
          <p:cNvPr id="17" name="Graphic 16" descr="Climbing">
            <a:extLst>
              <a:ext uri="{FF2B5EF4-FFF2-40B4-BE49-F238E27FC236}">
                <a16:creationId xmlns:a16="http://schemas.microsoft.com/office/drawing/2014/main" id="{2022B507-41A6-3F45-B722-6E05E4F4CC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2095450" y="2413815"/>
            <a:ext cx="741260" cy="741260"/>
          </a:xfrm>
          <a:prstGeom prst="rect">
            <a:avLst/>
          </a:prstGeom>
        </p:spPr>
      </p:pic>
    </p:spTree>
    <p:extLst>
      <p:ext uri="{BB962C8B-B14F-4D97-AF65-F5344CB8AC3E}">
        <p14:creationId xmlns:p14="http://schemas.microsoft.com/office/powerpoint/2010/main" val="395667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Fee Payment</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3" name="Content Placeholder 5">
            <a:extLst>
              <a:ext uri="{FF2B5EF4-FFF2-40B4-BE49-F238E27FC236}">
                <a16:creationId xmlns:a16="http://schemas.microsoft.com/office/drawing/2014/main" id="{6FE77281-E1FD-74F9-65A0-32E76E272B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3869722" y="532989"/>
            <a:ext cx="7368947" cy="2698440"/>
          </a:xfrm>
          <a:prstGeom prst="rect">
            <a:avLst/>
          </a:prstGeom>
          <a:ln>
            <a:noFill/>
          </a:ln>
          <a:effectLst>
            <a:outerShdw blurRad="292100" dist="139700" dir="2700000" algn="tl" rotWithShape="0">
              <a:srgbClr val="333333">
                <a:alpha val="65000"/>
              </a:srgbClr>
            </a:outerShdw>
          </a:effectLst>
        </p:spPr>
      </p:pic>
      <p:pic>
        <p:nvPicPr>
          <p:cNvPr id="4" name="Content Placeholder 7">
            <a:extLst>
              <a:ext uri="{FF2B5EF4-FFF2-40B4-BE49-F238E27FC236}">
                <a16:creationId xmlns:a16="http://schemas.microsoft.com/office/drawing/2014/main" id="{8CB7CFD8-2210-5324-C3F5-8E222DB4B6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872439" y="3046180"/>
            <a:ext cx="7339760" cy="2925804"/>
          </a:xfrm>
          <a:prstGeom prst="rect">
            <a:avLst/>
          </a:prstGeom>
          <a:ln>
            <a:noFill/>
          </a:ln>
          <a:effectLst>
            <a:outerShdw blurRad="292100" dist="139700" dir="2700000" algn="tl" rotWithShape="0">
              <a:srgbClr val="333333">
                <a:alpha val="65000"/>
              </a:srgbClr>
            </a:outerShdw>
          </a:effectLst>
        </p:spPr>
      </p:pic>
      <p:sp>
        <p:nvSpPr>
          <p:cNvPr id="5" name="Rounded Rectangle 4">
            <a:extLst>
              <a:ext uri="{FF2B5EF4-FFF2-40B4-BE49-F238E27FC236}">
                <a16:creationId xmlns:a16="http://schemas.microsoft.com/office/drawing/2014/main" id="{B3965F61-D9CC-2986-E940-3205C6F432A0}"/>
              </a:ext>
            </a:extLst>
          </p:cNvPr>
          <p:cNvSpPr/>
          <p:nvPr/>
        </p:nvSpPr>
        <p:spPr>
          <a:xfrm>
            <a:off x="7892716" y="2041001"/>
            <a:ext cx="3209002" cy="690054"/>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1600" dirty="0">
                <a:solidFill>
                  <a:schemeClr val="tx1"/>
                </a:solidFill>
                <a:latin typeface="Arial" panose="020B0604020202020204" pitchFamily="34" charset="0"/>
                <a:ea typeface="Times New Roman" panose="02020603050405020304" pitchFamily="18" charset="0"/>
                <a:cs typeface="Arial" panose="020B0604020202020204" pitchFamily="34" charset="0"/>
              </a:rPr>
              <a:t>Click the blue button to pay the £365 registration fee</a:t>
            </a:r>
            <a:endPar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6598117C-E6E2-D6A7-26A7-3DBBA32736CA}"/>
              </a:ext>
            </a:extLst>
          </p:cNvPr>
          <p:cNvCxnSpPr>
            <a:cxnSpLocks/>
            <a:stCxn id="5" idx="1"/>
          </p:cNvCxnSpPr>
          <p:nvPr/>
        </p:nvCxnSpPr>
        <p:spPr>
          <a:xfrm flipH="1">
            <a:off x="6184900" y="2386028"/>
            <a:ext cx="1707816" cy="115488"/>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B9286FF2-4F5D-A21A-01A4-58CD7A1F68F5}"/>
              </a:ext>
            </a:extLst>
          </p:cNvPr>
          <p:cNvSpPr/>
          <p:nvPr/>
        </p:nvSpPr>
        <p:spPr>
          <a:xfrm>
            <a:off x="8513098" y="4875413"/>
            <a:ext cx="2437806" cy="737665"/>
          </a:xfrm>
          <a:prstGeom prst="roundRect">
            <a:avLst/>
          </a:prstGeom>
          <a:noFill/>
          <a:ln w="57150">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Select payment method and enter card details.</a:t>
            </a:r>
          </a:p>
        </p:txBody>
      </p:sp>
      <p:cxnSp>
        <p:nvCxnSpPr>
          <p:cNvPr id="8" name="Straight Arrow Connector 7">
            <a:extLst>
              <a:ext uri="{FF2B5EF4-FFF2-40B4-BE49-F238E27FC236}">
                <a16:creationId xmlns:a16="http://schemas.microsoft.com/office/drawing/2014/main" id="{976F30E2-74A5-FEE0-2D28-95B3E43F0733}"/>
              </a:ext>
            </a:extLst>
          </p:cNvPr>
          <p:cNvCxnSpPr>
            <a:cxnSpLocks/>
            <a:stCxn id="7" idx="1"/>
          </p:cNvCxnSpPr>
          <p:nvPr/>
        </p:nvCxnSpPr>
        <p:spPr>
          <a:xfrm flipH="1" flipV="1">
            <a:off x="5295900" y="4516507"/>
            <a:ext cx="3217198" cy="727739"/>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281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Confirmation</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2" name="Picture 1">
            <a:extLst>
              <a:ext uri="{FF2B5EF4-FFF2-40B4-BE49-F238E27FC236}">
                <a16:creationId xmlns:a16="http://schemas.microsoft.com/office/drawing/2014/main" id="{714D6459-3605-029A-DA76-89C23673A5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73149" y="1679537"/>
            <a:ext cx="10045700" cy="3498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3038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563077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Need Help?</a:t>
            </a:r>
          </a:p>
        </p:txBody>
      </p:sp>
      <p:grpSp>
        <p:nvGrpSpPr>
          <p:cNvPr id="12" name="Graphic 8">
            <a:extLst>
              <a:ext uri="{FF2B5EF4-FFF2-40B4-BE49-F238E27FC236}">
                <a16:creationId xmlns:a16="http://schemas.microsoft.com/office/drawing/2014/main" id="{27C4F2A1-1E4E-9DBA-E724-CA3DAE76AE52}"/>
              </a:ext>
            </a:extLst>
          </p:cNvPr>
          <p:cNvGrpSpPr/>
          <p:nvPr/>
        </p:nvGrpSpPr>
        <p:grpSpPr>
          <a:xfrm>
            <a:off x="8101262" y="6063916"/>
            <a:ext cx="4090737" cy="794084"/>
            <a:chOff x="7039897" y="5256503"/>
            <a:chExt cx="5150834" cy="1604037"/>
          </a:xfrm>
        </p:grpSpPr>
        <p:sp>
          <p:nvSpPr>
            <p:cNvPr id="13" name="Freeform 12">
              <a:extLst>
                <a:ext uri="{FF2B5EF4-FFF2-40B4-BE49-F238E27FC236}">
                  <a16:creationId xmlns:a16="http://schemas.microsoft.com/office/drawing/2014/main" id="{C820ABC5-5CAA-D84A-6B2D-6D4DB8D27790}"/>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EC8D66CE-52FA-8D6C-DDD3-D68584579761}"/>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3" name="Content Placeholder 8">
            <a:extLst>
              <a:ext uri="{FF2B5EF4-FFF2-40B4-BE49-F238E27FC236}">
                <a16:creationId xmlns:a16="http://schemas.microsoft.com/office/drawing/2014/main" id="{41CA3E1A-5657-869A-94D3-11969A07004A}"/>
              </a:ext>
            </a:extLst>
          </p:cNvPr>
          <p:cNvSpPr txBox="1">
            <a:spLocks/>
          </p:cNvSpPr>
          <p:nvPr/>
        </p:nvSpPr>
        <p:spPr>
          <a:xfrm>
            <a:off x="465220" y="1338553"/>
            <a:ext cx="10977480" cy="1436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7000"/>
              </a:lnSpc>
              <a:spcBef>
                <a:spcPts val="0"/>
              </a:spcBef>
              <a:spcAft>
                <a:spcPts val="800"/>
              </a:spcAft>
              <a:buClr>
                <a:schemeClr val="tx1"/>
              </a:buClr>
              <a:buSzPct val="120000"/>
              <a:buNone/>
            </a:pPr>
            <a:r>
              <a:rPr lang="en-US" sz="2400" dirty="0">
                <a:cs typeface="Times New Roman"/>
              </a:rPr>
              <a:t>There is a ‘NEED HELP?’ button at the top of every screen should you require support during the registration process</a:t>
            </a:r>
            <a:r>
              <a:rPr lang="en-US" sz="2400" dirty="0">
                <a:ea typeface="Calibri" panose="020F0502020204030204" pitchFamily="34" charset="0"/>
                <a:cs typeface="Arial" panose="020B0604020202020204" pitchFamily="34" charset="0"/>
              </a:rPr>
              <a:t>.</a:t>
            </a:r>
          </a:p>
          <a:p>
            <a:pPr algn="just">
              <a:lnSpc>
                <a:spcPct val="127000"/>
              </a:lnSpc>
              <a:spcBef>
                <a:spcPts val="0"/>
              </a:spcBef>
              <a:spcAft>
                <a:spcPts val="800"/>
              </a:spcAft>
              <a:buClr>
                <a:schemeClr val="tx1"/>
              </a:buClr>
              <a:buSzPct val="120000"/>
              <a:buFont typeface="Wingdings" pitchFamily="2" charset="2"/>
              <a:buChar char="Ø"/>
            </a:pPr>
            <a:endParaRPr lang="en-US" sz="1400" dirty="0">
              <a:solidFill>
                <a:schemeClr val="accent5"/>
              </a:solidFill>
              <a:latin typeface="Quire Sans Light"/>
              <a:cs typeface="Times New Roman"/>
            </a:endParaRPr>
          </a:p>
        </p:txBody>
      </p:sp>
      <p:pic>
        <p:nvPicPr>
          <p:cNvPr id="4" name="Picture 3">
            <a:extLst>
              <a:ext uri="{FF2B5EF4-FFF2-40B4-BE49-F238E27FC236}">
                <a16:creationId xmlns:a16="http://schemas.microsoft.com/office/drawing/2014/main" id="{2D5CCE1F-95D0-F223-6BDD-6B3D023C8BA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l="82995" t="-2" r="9256" b="87218"/>
          <a:stretch/>
        </p:blipFill>
        <p:spPr>
          <a:xfrm>
            <a:off x="4332597" y="2999736"/>
            <a:ext cx="3768665" cy="2165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6999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0" y="2439684"/>
            <a:ext cx="5927583" cy="2308324"/>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RPO and Hospitality Registration</a:t>
            </a:r>
          </a:p>
        </p:txBody>
      </p:sp>
      <p:pic>
        <p:nvPicPr>
          <p:cNvPr id="7" name="Picture 6">
            <a:extLst>
              <a:ext uri="{FF2B5EF4-FFF2-40B4-BE49-F238E27FC236}">
                <a16:creationId xmlns:a16="http://schemas.microsoft.com/office/drawing/2014/main" id="{B7780A3A-15A2-484A-855A-FEC8E6C46BF4}"/>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1273103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352674"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Retailers’ Obligations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C10AA546-F2DF-11BC-AFA5-50C9A2CA9345}"/>
              </a:ext>
            </a:extLst>
          </p:cNvPr>
          <p:cNvSpPr txBox="1"/>
          <p:nvPr/>
        </p:nvSpPr>
        <p:spPr>
          <a:xfrm>
            <a:off x="465221" y="1256345"/>
            <a:ext cx="9400674" cy="4401205"/>
          </a:xfrm>
          <a:prstGeom prst="rect">
            <a:avLst/>
          </a:prstGeom>
          <a:noFill/>
        </p:spPr>
        <p:txBody>
          <a:bodyPr wrap="square">
            <a:spAutoFit/>
          </a:bodyPr>
          <a:lstStyle/>
          <a:p>
            <a:pPr marL="342900" indent="-342900">
              <a:buFont typeface="Arial" panose="020B0604020202020204" pitchFamily="34" charset="0"/>
              <a:buChar char="•"/>
            </a:pPr>
            <a:r>
              <a:rPr lang="en-GB" sz="2800" dirty="0">
                <a:cs typeface="Calibri"/>
              </a:rPr>
              <a:t>Only sell drinks from registered producers</a:t>
            </a:r>
          </a:p>
          <a:p>
            <a:pPr marL="342900" indent="-342900">
              <a:buFont typeface="Arial" panose="020B0604020202020204" pitchFamily="34" charset="0"/>
              <a:buChar char="•"/>
            </a:pPr>
            <a:endParaRPr lang="en-GB" sz="2800" dirty="0">
              <a:cs typeface="Calibri"/>
            </a:endParaRPr>
          </a:p>
          <a:p>
            <a:pPr marL="342900" indent="-342900">
              <a:buFont typeface="Arial" panose="020B0604020202020204" pitchFamily="34" charset="0"/>
              <a:buChar char="•"/>
            </a:pPr>
            <a:r>
              <a:rPr lang="en-GB" sz="2800" dirty="0">
                <a:cs typeface="Calibri"/>
              </a:rPr>
              <a:t>Only sell drinks to consumers in Scotland that a producer has made available for sale in Scotland</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cs typeface="Calibri"/>
              </a:rPr>
              <a:t>Charge the 20p deposit when selling a drink that is part of the scheme</a:t>
            </a:r>
          </a:p>
          <a:p>
            <a:endParaRPr lang="en-GB" sz="2800" dirty="0"/>
          </a:p>
          <a:p>
            <a:pPr marL="342900" indent="-342900">
              <a:buFont typeface="Arial" panose="020B0604020202020204" pitchFamily="34" charset="0"/>
              <a:buChar char="•"/>
            </a:pPr>
            <a:r>
              <a:rPr lang="en-GB" sz="2800" dirty="0">
                <a:cs typeface="Calibri"/>
              </a:rPr>
              <a:t>Make it clear to the customer that the drink is part of the scheme and a deposit applies</a:t>
            </a:r>
            <a:endParaRPr lang="en-GB" sz="2800" dirty="0"/>
          </a:p>
        </p:txBody>
      </p:sp>
    </p:spTree>
    <p:extLst>
      <p:ext uri="{BB962C8B-B14F-4D97-AF65-F5344CB8AC3E}">
        <p14:creationId xmlns:p14="http://schemas.microsoft.com/office/powerpoint/2010/main" val="24357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352674"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Retailers’ Obligations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C10AA546-F2DF-11BC-AFA5-50C9A2CA9345}"/>
              </a:ext>
            </a:extLst>
          </p:cNvPr>
          <p:cNvSpPr txBox="1"/>
          <p:nvPr/>
        </p:nvSpPr>
        <p:spPr>
          <a:xfrm>
            <a:off x="465221" y="1256345"/>
            <a:ext cx="9400674" cy="5262979"/>
          </a:xfrm>
          <a:prstGeom prst="rect">
            <a:avLst/>
          </a:prstGeom>
          <a:noFill/>
        </p:spPr>
        <p:txBody>
          <a:bodyPr wrap="square">
            <a:spAutoFit/>
          </a:bodyPr>
          <a:lstStyle/>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Clearly display the price of the deposit (20p) in any place that a drink is displayed for sale</a:t>
            </a:r>
          </a:p>
          <a:p>
            <a:pPr marL="342900" indent="-3429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Clearly display information on how the customer can redeem the deposit</a:t>
            </a:r>
          </a:p>
          <a:p>
            <a:pPr marL="342900" indent="-3429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Operate a return point (unless exempt) or takeback service (further information on takeback available on </a:t>
            </a:r>
            <a:r>
              <a:rPr lang="en-GB" sz="2800" b="1" dirty="0">
                <a:latin typeface="Arial" panose="020B0604020202020204" pitchFamily="34" charset="0"/>
                <a:cs typeface="Arial" panose="020B0604020202020204" pitchFamily="34" charset="0"/>
                <a:hlinkClick r:id="rId2"/>
              </a:rPr>
              <a:t>Online retailer page</a:t>
            </a:r>
            <a:r>
              <a:rPr lang="en-GB" sz="2800" dirty="0">
                <a:latin typeface="Arial" panose="020B0604020202020204" pitchFamily="34" charset="0"/>
                <a:cs typeface="Arial" panose="020B0604020202020204" pitchFamily="34" charset="0"/>
              </a:rPr>
              <a:t>)</a:t>
            </a:r>
          </a:p>
          <a:p>
            <a:endParaRPr lang="en-GB"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Store returned empty containers in a safe way, following the Duty of Care code of practice </a:t>
            </a:r>
          </a:p>
        </p:txBody>
      </p:sp>
    </p:spTree>
    <p:extLst>
      <p:ext uri="{BB962C8B-B14F-4D97-AF65-F5344CB8AC3E}">
        <p14:creationId xmlns:p14="http://schemas.microsoft.com/office/powerpoint/2010/main" val="238491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352674"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Hospitality Obligations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09BD0A4B-F113-3C4D-BBDC-DBD2C844CBE4}"/>
              </a:ext>
            </a:extLst>
          </p:cNvPr>
          <p:cNvSpPr txBox="1"/>
          <p:nvPr/>
        </p:nvSpPr>
        <p:spPr>
          <a:xfrm>
            <a:off x="881951" y="1197619"/>
            <a:ext cx="8722894" cy="4955203"/>
          </a:xfrm>
          <a:prstGeom prst="rect">
            <a:avLst/>
          </a:prstGeom>
          <a:noFill/>
        </p:spPr>
        <p:txBody>
          <a:bodyPr wrap="square" rtlCol="0">
            <a:spAutoFit/>
          </a:bodyPr>
          <a:lstStyle/>
          <a:p>
            <a:pPr marL="457200" indent="-457200">
              <a:buClr>
                <a:srgbClr val="660269"/>
              </a:buClr>
              <a:buFont typeface="Arial" panose="020B0604020202020204" pitchFamily="34" charset="0"/>
              <a:buChar char="•"/>
            </a:pPr>
            <a:r>
              <a:rPr lang="en-US" sz="2800" dirty="0"/>
              <a:t>Only sell drinks from registered producers</a:t>
            </a:r>
          </a:p>
          <a:p>
            <a:pPr marL="171450" indent="-171450">
              <a:buClr>
                <a:srgbClr val="660269"/>
              </a:buClr>
              <a:buFont typeface="Arial" panose="020B0604020202020204" pitchFamily="34" charset="0"/>
              <a:buChar char="•"/>
            </a:pPr>
            <a:endParaRPr lang="en-US" sz="800" dirty="0"/>
          </a:p>
          <a:p>
            <a:pPr marL="171450" indent="-171450">
              <a:buClr>
                <a:srgbClr val="660269"/>
              </a:buClr>
              <a:buFont typeface="Arial" panose="020B0604020202020204" pitchFamily="34" charset="0"/>
              <a:buChar char="•"/>
            </a:pPr>
            <a:endParaRPr lang="en-US" sz="800" dirty="0"/>
          </a:p>
          <a:p>
            <a:pPr marL="457200" indent="-457200">
              <a:buClr>
                <a:srgbClr val="660269"/>
              </a:buClr>
              <a:buFont typeface="Arial" panose="020B0604020202020204" pitchFamily="34" charset="0"/>
              <a:buChar char="•"/>
            </a:pPr>
            <a:r>
              <a:rPr lang="en-US" sz="2800" dirty="0"/>
              <a:t>Only sell drinks to consumers in Scotland that a producer has made available for sale in Scotland</a:t>
            </a:r>
          </a:p>
          <a:p>
            <a:pPr marL="171450" indent="-171450">
              <a:buClr>
                <a:srgbClr val="660269"/>
              </a:buClr>
              <a:buFont typeface="Arial" panose="020B0604020202020204" pitchFamily="34" charset="0"/>
              <a:buChar char="•"/>
            </a:pPr>
            <a:endParaRPr lang="en-US" sz="800" dirty="0"/>
          </a:p>
          <a:p>
            <a:pPr marL="171450" indent="-171450">
              <a:buClr>
                <a:srgbClr val="660269"/>
              </a:buClr>
              <a:buFont typeface="Arial" panose="020B0604020202020204" pitchFamily="34" charset="0"/>
              <a:buChar char="•"/>
            </a:pPr>
            <a:endParaRPr lang="en-US" sz="800" dirty="0"/>
          </a:p>
          <a:p>
            <a:pPr marL="457200" indent="-457200">
              <a:buClr>
                <a:srgbClr val="660269"/>
              </a:buClr>
              <a:buFont typeface="Arial" panose="020B0604020202020204" pitchFamily="34" charset="0"/>
              <a:buChar char="•"/>
            </a:pPr>
            <a:r>
              <a:rPr lang="en-US" sz="2800" dirty="0"/>
              <a:t>No need to charge the deposit if drinks are intended for sale on the premises</a:t>
            </a:r>
          </a:p>
          <a:p>
            <a:pPr marL="171450" indent="-171450">
              <a:buClr>
                <a:srgbClr val="660269"/>
              </a:buClr>
              <a:buFont typeface="Arial" panose="020B0604020202020204" pitchFamily="34" charset="0"/>
              <a:buChar char="•"/>
            </a:pPr>
            <a:endParaRPr lang="en-US" sz="800" dirty="0"/>
          </a:p>
          <a:p>
            <a:pPr marL="171450" indent="-171450">
              <a:buClr>
                <a:srgbClr val="660269"/>
              </a:buClr>
              <a:buFont typeface="Arial" panose="020B0604020202020204" pitchFamily="34" charset="0"/>
              <a:buChar char="•"/>
            </a:pPr>
            <a:endParaRPr lang="en-US" sz="800" dirty="0"/>
          </a:p>
          <a:p>
            <a:pPr marL="457200" indent="-457200">
              <a:buClr>
                <a:srgbClr val="660269"/>
              </a:buClr>
              <a:buFont typeface="Arial" panose="020B0604020202020204" pitchFamily="34" charset="0"/>
              <a:buChar char="•"/>
            </a:pPr>
            <a:r>
              <a:rPr lang="en-US" sz="2800" dirty="0"/>
              <a:t>Pay the 20p deposit to your supplier for each scheme article purchased</a:t>
            </a:r>
          </a:p>
          <a:p>
            <a:pPr marL="171450" indent="-171450">
              <a:buClr>
                <a:srgbClr val="660269"/>
              </a:buClr>
              <a:buFont typeface="Arial" panose="020B0604020202020204" pitchFamily="34" charset="0"/>
              <a:buChar char="•"/>
            </a:pPr>
            <a:endParaRPr lang="en-US" sz="800" dirty="0"/>
          </a:p>
          <a:p>
            <a:pPr marL="171450" indent="-171450">
              <a:buClr>
                <a:srgbClr val="660269"/>
              </a:buClr>
              <a:buFont typeface="Arial" panose="020B0604020202020204" pitchFamily="34" charset="0"/>
              <a:buChar char="•"/>
            </a:pPr>
            <a:endParaRPr lang="en-US" sz="800" dirty="0"/>
          </a:p>
          <a:p>
            <a:pPr marL="457200" indent="-457200">
              <a:buClr>
                <a:srgbClr val="660269"/>
              </a:buClr>
              <a:buFont typeface="Arial" panose="020B0604020202020204" pitchFamily="34" charset="0"/>
              <a:buChar char="•"/>
            </a:pPr>
            <a:r>
              <a:rPr lang="en-US" sz="2800" dirty="0"/>
              <a:t>Store empty containers in a safe way following the Duty of Care code of practice</a:t>
            </a:r>
          </a:p>
        </p:txBody>
      </p:sp>
    </p:spTree>
    <p:extLst>
      <p:ext uri="{BB962C8B-B14F-4D97-AF65-F5344CB8AC3E}">
        <p14:creationId xmlns:p14="http://schemas.microsoft.com/office/powerpoint/2010/main" val="236330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9161209"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RPO/Hospitality Registration Process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C10AA546-F2DF-11BC-AFA5-50C9A2CA9345}"/>
              </a:ext>
            </a:extLst>
          </p:cNvPr>
          <p:cNvSpPr txBox="1"/>
          <p:nvPr/>
        </p:nvSpPr>
        <p:spPr>
          <a:xfrm>
            <a:off x="833521" y="1012470"/>
            <a:ext cx="9222809" cy="6001643"/>
          </a:xfrm>
          <a:prstGeom prst="rect">
            <a:avLst/>
          </a:prstGeom>
          <a:noFill/>
        </p:spPr>
        <p:txBody>
          <a:bodyPr wrap="square">
            <a:spAutoFit/>
          </a:bodyPr>
          <a:lstStyle/>
          <a:p>
            <a:pPr marL="342900" indent="-342900">
              <a:buFont typeface="Arial" panose="020B0604020202020204" pitchFamily="34" charset="0"/>
              <a:buChar char="•"/>
            </a:pPr>
            <a:r>
              <a:rPr lang="en-US" sz="2400" dirty="0">
                <a:cs typeface="Calibri"/>
              </a:rPr>
              <a:t>If a retailer is not applying for an exemption they must operate as a Return Point Operator.</a:t>
            </a:r>
          </a:p>
          <a:p>
            <a:pPr marL="342900" indent="-342900">
              <a:buFont typeface="Arial" panose="020B0604020202020204" pitchFamily="34" charset="0"/>
              <a:buChar char="•"/>
            </a:pPr>
            <a:endParaRPr lang="en-US" sz="2400" dirty="0">
              <a:cs typeface="Calibri"/>
            </a:endParaRPr>
          </a:p>
          <a:p>
            <a:pPr marL="342900" indent="-342900">
              <a:buFont typeface="Arial" panose="020B0604020202020204" pitchFamily="34" charset="0"/>
              <a:buChar char="•"/>
            </a:pPr>
            <a:r>
              <a:rPr lang="en-US" sz="2400" dirty="0">
                <a:cs typeface="Calibri"/>
              </a:rPr>
              <a:t>RPOs need to register in order have materials collected and receive Return Handling Fees and Deposits.</a:t>
            </a:r>
            <a:endParaRPr lang="en-US" sz="2400" b="1" u="sng" dirty="0">
              <a:cs typeface="Calibri"/>
            </a:endParaRPr>
          </a:p>
          <a:p>
            <a:endParaRPr lang="en-GB" sz="2400" dirty="0">
              <a:cs typeface="Arial" panose="020B0604020202020204" pitchFamily="34" charset="0"/>
            </a:endParaRPr>
          </a:p>
          <a:p>
            <a:pPr marL="342900" indent="-342900">
              <a:buFont typeface="Arial" panose="020B0604020202020204" pitchFamily="34" charset="0"/>
              <a:buChar char="•"/>
            </a:pPr>
            <a:r>
              <a:rPr lang="en-US" sz="2400" dirty="0">
                <a:cs typeface="Calibri"/>
              </a:rPr>
              <a:t>As part of the registration process RPOs need to confirm:</a:t>
            </a:r>
          </a:p>
          <a:p>
            <a:pPr marL="800100" lvl="1" indent="-342900">
              <a:buFont typeface="Arial" panose="020B0604020202020204" pitchFamily="34" charset="0"/>
              <a:buChar char="•"/>
            </a:pPr>
            <a:r>
              <a:rPr lang="en-US" sz="2400" dirty="0">
                <a:cs typeface="Calibri"/>
              </a:rPr>
              <a:t>their location(s)</a:t>
            </a:r>
          </a:p>
          <a:p>
            <a:pPr marL="800100" lvl="1" indent="-342900">
              <a:buFont typeface="Arial" panose="020B0604020202020204" pitchFamily="34" charset="0"/>
              <a:buChar char="•"/>
            </a:pPr>
            <a:r>
              <a:rPr lang="en-US" sz="2400" dirty="0">
                <a:cs typeface="Calibri"/>
              </a:rPr>
              <a:t>the type of Return Point they are planning to operate</a:t>
            </a:r>
          </a:p>
          <a:p>
            <a:pPr lvl="1"/>
            <a:endParaRPr lang="en-US" sz="2400" dirty="0">
              <a:latin typeface="Quire Sans Light"/>
              <a:cs typeface="Calibri"/>
            </a:endParaRPr>
          </a:p>
          <a:p>
            <a:pPr marL="342900" indent="-342900">
              <a:buFont typeface="Arial" panose="020B0604020202020204" pitchFamily="34" charset="0"/>
              <a:buChar char="•"/>
            </a:pPr>
            <a:r>
              <a:rPr lang="en-US" sz="2400" dirty="0">
                <a:cs typeface="Calibri"/>
              </a:rPr>
              <a:t>We recommend that you sign up to our secure document portal</a:t>
            </a:r>
          </a:p>
          <a:p>
            <a:pPr marL="800100" lvl="1" indent="-342900">
              <a:buFont typeface="Arial" panose="020B0604020202020204" pitchFamily="34" charset="0"/>
              <a:buChar char="•"/>
            </a:pPr>
            <a:r>
              <a:rPr lang="en-US" sz="2400" dirty="0">
                <a:cs typeface="Calibri"/>
              </a:rPr>
              <a:t>a wide variety of information and resources </a:t>
            </a:r>
          </a:p>
          <a:p>
            <a:pPr marL="342900" indent="-342900">
              <a:buFont typeface="Arial" panose="020B0604020202020204" pitchFamily="34" charset="0"/>
              <a:buChar char="•"/>
            </a:pPr>
            <a:endParaRPr lang="en-US" sz="2400" dirty="0">
              <a:cs typeface="Calibri"/>
            </a:endParaRPr>
          </a:p>
          <a:p>
            <a:pPr marL="342900" indent="-342900">
              <a:buFont typeface="Arial" panose="020B0604020202020204" pitchFamily="34" charset="0"/>
              <a:buChar char="•"/>
            </a:pPr>
            <a:r>
              <a:rPr lang="en-US" sz="2400" dirty="0">
                <a:cs typeface="Calibri"/>
              </a:rPr>
              <a:t>During the registration process you will be asked to provide details to support efficient collection scheduling as follows:</a:t>
            </a:r>
          </a:p>
          <a:p>
            <a:pPr marL="800100" lvl="1" indent="-342900">
              <a:buFont typeface="Arial" panose="020B0604020202020204" pitchFamily="34" charset="0"/>
              <a:buChar char="•"/>
            </a:pPr>
            <a:endParaRPr lang="en-US" sz="2400" dirty="0">
              <a:latin typeface="Quire Sans Light"/>
              <a:cs typeface="Calibri"/>
            </a:endParaRPr>
          </a:p>
        </p:txBody>
      </p:sp>
    </p:spTree>
    <p:extLst>
      <p:ext uri="{BB962C8B-B14F-4D97-AF65-F5344CB8AC3E}">
        <p14:creationId xmlns:p14="http://schemas.microsoft.com/office/powerpoint/2010/main" val="23083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192505"/>
            <a:ext cx="10170695"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RPO/Hospitality Registration Process</a:t>
            </a:r>
          </a:p>
        </p:txBody>
      </p:sp>
      <p:graphicFrame>
        <p:nvGraphicFramePr>
          <p:cNvPr id="2" name="Table 3">
            <a:extLst>
              <a:ext uri="{FF2B5EF4-FFF2-40B4-BE49-F238E27FC236}">
                <a16:creationId xmlns:a16="http://schemas.microsoft.com/office/drawing/2014/main" id="{EABCB0B7-01DB-86CA-3FDC-D9DF84B5AADF}"/>
              </a:ext>
            </a:extLst>
          </p:cNvPr>
          <p:cNvGraphicFramePr>
            <a:graphicFrameLocks noGrp="1"/>
          </p:cNvGraphicFramePr>
          <p:nvPr>
            <p:extLst>
              <p:ext uri="{D42A27DB-BD31-4B8C-83A1-F6EECF244321}">
                <p14:modId xmlns:p14="http://schemas.microsoft.com/office/powerpoint/2010/main" val="3352169337"/>
              </p:ext>
            </p:extLst>
          </p:nvPr>
        </p:nvGraphicFramePr>
        <p:xfrm>
          <a:off x="0" y="1"/>
          <a:ext cx="12192000" cy="6949717"/>
        </p:xfrm>
        <a:graphic>
          <a:graphicData uri="http://schemas.openxmlformats.org/drawingml/2006/table">
            <a:tbl>
              <a:tblPr firstRow="1" bandRow="1">
                <a:tableStyleId>{8EC20E35-A176-4012-BC5E-935CFFF8708E}</a:tableStyleId>
              </a:tblPr>
              <a:tblGrid>
                <a:gridCol w="3391153">
                  <a:extLst>
                    <a:ext uri="{9D8B030D-6E8A-4147-A177-3AD203B41FA5}">
                      <a16:colId xmlns:a16="http://schemas.microsoft.com/office/drawing/2014/main" val="3443033913"/>
                    </a:ext>
                  </a:extLst>
                </a:gridCol>
                <a:gridCol w="8800847">
                  <a:extLst>
                    <a:ext uri="{9D8B030D-6E8A-4147-A177-3AD203B41FA5}">
                      <a16:colId xmlns:a16="http://schemas.microsoft.com/office/drawing/2014/main" val="2548911382"/>
                    </a:ext>
                  </a:extLst>
                </a:gridCol>
              </a:tblGrid>
              <a:tr h="490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Requirements</a:t>
                      </a:r>
                      <a:endParaRPr lang="en-GB" dirty="0">
                        <a:solidFill>
                          <a:schemeClr val="bg1"/>
                        </a:solidFill>
                      </a:endParaRPr>
                    </a:p>
                  </a:txBody>
                  <a:tcPr>
                    <a:solidFill>
                      <a:srgbClr val="660269"/>
                    </a:solidFill>
                  </a:tcPr>
                </a:tc>
                <a:tc>
                  <a:txBody>
                    <a:bodyPr/>
                    <a:lstStyle/>
                    <a:p>
                      <a:r>
                        <a:rPr lang="en-GB" dirty="0"/>
                        <a:t>Details of Requirements</a:t>
                      </a:r>
                      <a:endParaRPr lang="en-GB" dirty="0">
                        <a:solidFill>
                          <a:schemeClr val="bg1"/>
                        </a:solidFill>
                      </a:endParaRPr>
                    </a:p>
                  </a:txBody>
                  <a:tcPr>
                    <a:solidFill>
                      <a:srgbClr val="660269"/>
                    </a:solidFill>
                  </a:tcPr>
                </a:tc>
                <a:extLst>
                  <a:ext uri="{0D108BD9-81ED-4DB2-BD59-A6C34878D82A}">
                    <a16:rowId xmlns:a16="http://schemas.microsoft.com/office/drawing/2014/main" val="2638317695"/>
                  </a:ext>
                </a:extLst>
              </a:tr>
              <a:tr h="694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Operating hours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Provide details of location opening hours – Enables accurate collection scheduling &amp; avoids missed collections</a:t>
                      </a:r>
                    </a:p>
                  </a:txBody>
                  <a:tcPr/>
                </a:tc>
                <a:extLst>
                  <a:ext uri="{0D108BD9-81ED-4DB2-BD59-A6C34878D82A}">
                    <a16:rowId xmlns:a16="http://schemas.microsoft.com/office/drawing/2014/main" val="1076526013"/>
                  </a:ext>
                </a:extLst>
              </a:tr>
              <a:tr h="986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Access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RPO must ensure collection operator can safely access the collection point without issue. Provide details of access constraints – Enables accurate vehicle planning, route optimisation &amp; supports quicker collections</a:t>
                      </a:r>
                    </a:p>
                  </a:txBody>
                  <a:tcPr/>
                </a:tc>
                <a:extLst>
                  <a:ext uri="{0D108BD9-81ED-4DB2-BD59-A6C34878D82A}">
                    <a16:rowId xmlns:a16="http://schemas.microsoft.com/office/drawing/2014/main" val="1706888248"/>
                  </a:ext>
                </a:extLst>
              </a:tr>
              <a:tr h="1278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Collection Area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Provide details of space availability / where materials will be stored / collection area should be clear of obstruction and easily accessible / material should be stored in a secure area – supports quicker collections &amp; avoids any uplift refusals by BIFFA</a:t>
                      </a:r>
                    </a:p>
                  </a:txBody>
                  <a:tcPr/>
                </a:tc>
                <a:extLst>
                  <a:ext uri="{0D108BD9-81ED-4DB2-BD59-A6C34878D82A}">
                    <a16:rowId xmlns:a16="http://schemas.microsoft.com/office/drawing/2014/main" val="4028741130"/>
                  </a:ext>
                </a:extLst>
              </a:tr>
              <a:tr h="694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Restrictions</a:t>
                      </a:r>
                    </a:p>
                  </a:txBody>
                  <a:tcPr/>
                </a:tc>
                <a:tc>
                  <a:txBody>
                    <a:bodyPr/>
                    <a:lstStyle/>
                    <a:p>
                      <a:r>
                        <a:rPr lang="en-GB" sz="2000" dirty="0"/>
                        <a:t>Details of any local council restrictions for vehicle access / vehicle parking &amp; parking – optimises route planning/collection times/vehicle planning</a:t>
                      </a:r>
                    </a:p>
                  </a:txBody>
                  <a:tcPr/>
                </a:tc>
                <a:extLst>
                  <a:ext uri="{0D108BD9-81ED-4DB2-BD59-A6C34878D82A}">
                    <a16:rowId xmlns:a16="http://schemas.microsoft.com/office/drawing/2014/main" val="1867445563"/>
                  </a:ext>
                </a:extLst>
              </a:tr>
              <a:tr h="694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Scheduling</a:t>
                      </a:r>
                    </a:p>
                  </a:txBody>
                  <a:tcPr/>
                </a:tc>
                <a:tc>
                  <a:txBody>
                    <a:bodyPr/>
                    <a:lstStyle/>
                    <a:p>
                      <a:r>
                        <a:rPr lang="en-GB" sz="2000" dirty="0"/>
                        <a:t>RPO to ensure material is available for collection as per uplift schedule – Avoids missed collections/ additional costs/delay in payment</a:t>
                      </a:r>
                    </a:p>
                  </a:txBody>
                  <a:tcPr/>
                </a:tc>
                <a:extLst>
                  <a:ext uri="{0D108BD9-81ED-4DB2-BD59-A6C34878D82A}">
                    <a16:rowId xmlns:a16="http://schemas.microsoft.com/office/drawing/2014/main" val="1938605547"/>
                  </a:ext>
                </a:extLst>
              </a:tr>
              <a:tr h="694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Out of Hours</a:t>
                      </a:r>
                    </a:p>
                  </a:txBody>
                  <a:tcPr/>
                </a:tc>
                <a:tc>
                  <a:txBody>
                    <a:bodyPr/>
                    <a:lstStyle/>
                    <a:p>
                      <a:r>
                        <a:rPr lang="en-GB" sz="2000" dirty="0"/>
                        <a:t>Provide details if material for collection can be accessed out of hours – Supports efficient route planning</a:t>
                      </a:r>
                    </a:p>
                  </a:txBody>
                  <a:tcPr/>
                </a:tc>
                <a:extLst>
                  <a:ext uri="{0D108BD9-81ED-4DB2-BD59-A6C34878D82A}">
                    <a16:rowId xmlns:a16="http://schemas.microsoft.com/office/drawing/2014/main" val="2152458136"/>
                  </a:ext>
                </a:extLst>
              </a:tr>
              <a:tr h="847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RVM Sorting Configuration</a:t>
                      </a:r>
                    </a:p>
                  </a:txBody>
                  <a:tcPr/>
                </a:tc>
                <a:tc>
                  <a:txBody>
                    <a:bodyPr/>
                    <a:lstStyle/>
                    <a:p>
                      <a:r>
                        <a:rPr lang="en-GB" sz="2000" dirty="0"/>
                        <a:t>Source segregated material or co-mingled PET/Alu</a:t>
                      </a:r>
                    </a:p>
                  </a:txBody>
                  <a:tcPr/>
                </a:tc>
                <a:extLst>
                  <a:ext uri="{0D108BD9-81ED-4DB2-BD59-A6C34878D82A}">
                    <a16:rowId xmlns:a16="http://schemas.microsoft.com/office/drawing/2014/main" val="2545983004"/>
                  </a:ext>
                </a:extLst>
              </a:tr>
              <a:tr h="490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Volume</a:t>
                      </a:r>
                    </a:p>
                  </a:txBody>
                  <a:tcPr/>
                </a:tc>
                <a:tc>
                  <a:txBody>
                    <a:bodyPr/>
                    <a:lstStyle/>
                    <a:p>
                      <a:r>
                        <a:rPr lang="en-GB" sz="2000" dirty="0"/>
                        <a:t>Expected quantities of returns – number of bags, totes, bins per week</a:t>
                      </a:r>
                    </a:p>
                  </a:txBody>
                  <a:tcPr/>
                </a:tc>
                <a:extLst>
                  <a:ext uri="{0D108BD9-81ED-4DB2-BD59-A6C34878D82A}">
                    <a16:rowId xmlns:a16="http://schemas.microsoft.com/office/drawing/2014/main" val="140049621"/>
                  </a:ext>
                </a:extLst>
              </a:tr>
            </a:tbl>
          </a:graphicData>
        </a:graphic>
      </p:graphicFrame>
    </p:spTree>
    <p:extLst>
      <p:ext uri="{BB962C8B-B14F-4D97-AF65-F5344CB8AC3E}">
        <p14:creationId xmlns:p14="http://schemas.microsoft.com/office/powerpoint/2010/main" val="411363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219074" cy="830997"/>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Exemptions</a:t>
            </a:r>
          </a:p>
        </p:txBody>
      </p:sp>
      <p:pic>
        <p:nvPicPr>
          <p:cNvPr id="7" name="Picture 6">
            <a:extLst>
              <a:ext uri="{FF2B5EF4-FFF2-40B4-BE49-F238E27FC236}">
                <a16:creationId xmlns:a16="http://schemas.microsoft.com/office/drawing/2014/main" id="{55DF1DE3-58A4-7947-8CAE-C3217A8E573B}"/>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429069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219074" cy="1569660"/>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Stakeholder Landscape</a:t>
            </a:r>
          </a:p>
        </p:txBody>
      </p:sp>
      <p:pic>
        <p:nvPicPr>
          <p:cNvPr id="7" name="Picture 6">
            <a:extLst>
              <a:ext uri="{FF2B5EF4-FFF2-40B4-BE49-F238E27FC236}">
                <a16:creationId xmlns:a16="http://schemas.microsoft.com/office/drawing/2014/main" id="{F8ED4EC9-3E1C-4E44-A2BB-B0AAF96E9DD3}"/>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2456229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352674"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Exemptions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C10AA546-F2DF-11BC-AFA5-50C9A2CA9345}"/>
              </a:ext>
            </a:extLst>
          </p:cNvPr>
          <p:cNvSpPr txBox="1"/>
          <p:nvPr/>
        </p:nvSpPr>
        <p:spPr>
          <a:xfrm>
            <a:off x="821481" y="1280096"/>
            <a:ext cx="8975662" cy="3539430"/>
          </a:xfrm>
          <a:prstGeom prst="rect">
            <a:avLst/>
          </a:prstGeom>
          <a:noFill/>
        </p:spPr>
        <p:txBody>
          <a:bodyPr wrap="square">
            <a:spAutoFit/>
          </a:bodyPr>
          <a:lstStyle/>
          <a:p>
            <a:pPr algn="just"/>
            <a:r>
              <a:rPr lang="en-GB" sz="2800" dirty="0">
                <a:solidFill>
                  <a:srgbClr val="000000"/>
                </a:solidFill>
              </a:rPr>
              <a:t>U</a:t>
            </a:r>
            <a:r>
              <a:rPr lang="en-GB" sz="2800" i="0" u="none" strike="noStrike" dirty="0">
                <a:solidFill>
                  <a:srgbClr val="000000"/>
                </a:solidFill>
                <a:effectLst/>
              </a:rPr>
              <a:t>pdated guidance issued by the Scottish Government on 3rd November 2022</a:t>
            </a:r>
          </a:p>
          <a:p>
            <a:pPr algn="l"/>
            <a:endParaRPr lang="en-GB" sz="2800" b="0" i="0" u="none" strike="noStrike" dirty="0">
              <a:solidFill>
                <a:srgbClr val="000000"/>
              </a:solidFill>
              <a:effectLst/>
            </a:endParaRPr>
          </a:p>
          <a:p>
            <a:pPr algn="l"/>
            <a:r>
              <a:rPr lang="en-GB" sz="2800" dirty="0">
                <a:solidFill>
                  <a:srgbClr val="000000"/>
                </a:solidFill>
              </a:rPr>
              <a:t>T</a:t>
            </a:r>
            <a:r>
              <a:rPr lang="en-GB" sz="2800" b="0" i="0" u="none" strike="noStrike" dirty="0">
                <a:solidFill>
                  <a:srgbClr val="000000"/>
                </a:solidFill>
                <a:effectLst/>
              </a:rPr>
              <a:t>wo types of return point exemptions are available:</a:t>
            </a:r>
          </a:p>
          <a:p>
            <a:pPr algn="l"/>
            <a:endParaRPr lang="en-GB" sz="2800" dirty="0">
              <a:solidFill>
                <a:srgbClr val="000000"/>
              </a:solidFill>
            </a:endParaRPr>
          </a:p>
          <a:p>
            <a:pPr marL="914400" lvl="1" indent="-457200">
              <a:buClr>
                <a:srgbClr val="660269"/>
              </a:buClr>
              <a:buSzPct val="150000"/>
              <a:buFont typeface="Arial" panose="020B0604020202020204" pitchFamily="34" charset="0"/>
              <a:buChar char="•"/>
            </a:pPr>
            <a:r>
              <a:rPr lang="en-GB" sz="2800" dirty="0">
                <a:solidFill>
                  <a:srgbClr val="000000"/>
                </a:solidFill>
              </a:rPr>
              <a:t>Proximity exemption</a:t>
            </a:r>
          </a:p>
          <a:p>
            <a:pPr marL="914400" lvl="1" indent="-457200">
              <a:buClr>
                <a:srgbClr val="660269"/>
              </a:buClr>
              <a:buSzPct val="150000"/>
              <a:buFont typeface="Arial" panose="020B0604020202020204" pitchFamily="34" charset="0"/>
              <a:buChar char="•"/>
            </a:pPr>
            <a:endParaRPr lang="en-GB" sz="2800" dirty="0">
              <a:solidFill>
                <a:srgbClr val="000000"/>
              </a:solidFill>
            </a:endParaRPr>
          </a:p>
          <a:p>
            <a:pPr marL="914400" lvl="1" indent="-457200">
              <a:buClr>
                <a:srgbClr val="660269"/>
              </a:buClr>
              <a:buSzPct val="150000"/>
              <a:buFont typeface="Arial" panose="020B0604020202020204" pitchFamily="34" charset="0"/>
              <a:buChar char="•"/>
            </a:pPr>
            <a:r>
              <a:rPr lang="en-GB" sz="2800" dirty="0">
                <a:solidFill>
                  <a:srgbClr val="000000"/>
                </a:solidFill>
              </a:rPr>
              <a:t>E</a:t>
            </a:r>
            <a:r>
              <a:rPr lang="en-GB" sz="2800" b="0" i="0" u="none" strike="noStrike" dirty="0">
                <a:solidFill>
                  <a:srgbClr val="000000"/>
                </a:solidFill>
                <a:effectLst/>
              </a:rPr>
              <a:t>nvironmental health exemption</a:t>
            </a:r>
          </a:p>
        </p:txBody>
      </p:sp>
    </p:spTree>
    <p:extLst>
      <p:ext uri="{BB962C8B-B14F-4D97-AF65-F5344CB8AC3E}">
        <p14:creationId xmlns:p14="http://schemas.microsoft.com/office/powerpoint/2010/main" val="14542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352674"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Proximity Exemptions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321EDA8D-8171-1DCF-A11F-F78125395A2A}"/>
              </a:ext>
            </a:extLst>
          </p:cNvPr>
          <p:cNvSpPr txBox="1"/>
          <p:nvPr/>
        </p:nvSpPr>
        <p:spPr>
          <a:xfrm>
            <a:off x="542445" y="969785"/>
            <a:ext cx="9513885" cy="3600986"/>
          </a:xfrm>
          <a:prstGeom prst="rect">
            <a:avLst/>
          </a:prstGeom>
          <a:noFill/>
        </p:spPr>
        <p:txBody>
          <a:bodyPr wrap="square">
            <a:spAutoFit/>
          </a:bodyPr>
          <a:lstStyle/>
          <a:p>
            <a:r>
              <a:rPr lang="en-GB" sz="2400" dirty="0">
                <a:effectLst/>
              </a:rPr>
              <a:t>Relevant if:</a:t>
            </a:r>
          </a:p>
          <a:p>
            <a:r>
              <a:rPr lang="en-GB" sz="1200" dirty="0"/>
              <a:t> </a:t>
            </a:r>
          </a:p>
          <a:p>
            <a:pPr marL="457200" indent="-457200" algn="just">
              <a:buFont typeface="Arial" panose="020B0604020202020204" pitchFamily="34" charset="0"/>
              <a:buChar char="•"/>
            </a:pPr>
            <a:r>
              <a:rPr lang="en-GB" sz="2400" dirty="0">
                <a:effectLst/>
              </a:rPr>
              <a:t>There is an alternative return point within reasonable proximity that still ensures: </a:t>
            </a:r>
          </a:p>
          <a:p>
            <a:pPr algn="just"/>
            <a:r>
              <a:rPr lang="en-GB" sz="800" dirty="0">
                <a:effectLst/>
              </a:rPr>
              <a:t> </a:t>
            </a:r>
          </a:p>
          <a:p>
            <a:pPr marL="914400" lvl="1" indent="-457200" algn="just">
              <a:buFont typeface="Arial" panose="020B0604020202020204" pitchFamily="34" charset="0"/>
              <a:buChar char="•"/>
            </a:pPr>
            <a:r>
              <a:rPr lang="en-GB" sz="2400" dirty="0">
                <a:effectLst/>
              </a:rPr>
              <a:t>reasonable access to a return point to your customers, AND </a:t>
            </a:r>
            <a:endParaRPr lang="en-GB" sz="2400" dirty="0"/>
          </a:p>
          <a:p>
            <a:pPr lvl="1" algn="just"/>
            <a:r>
              <a:rPr lang="en-GB" sz="800" dirty="0">
                <a:effectLst/>
              </a:rPr>
              <a:t> </a:t>
            </a:r>
          </a:p>
          <a:p>
            <a:pPr marL="914400" lvl="1" indent="-457200" algn="just">
              <a:buFont typeface="Arial" panose="020B0604020202020204" pitchFamily="34" charset="0"/>
              <a:buChar char="•"/>
            </a:pPr>
            <a:r>
              <a:rPr lang="en-GB" sz="2400" dirty="0"/>
              <a:t>t</a:t>
            </a:r>
            <a:r>
              <a:rPr lang="en-GB" sz="2400" dirty="0">
                <a:effectLst/>
              </a:rPr>
              <a:t>he alternative return point operator has agreed to take returns on your behalf, AND </a:t>
            </a:r>
          </a:p>
          <a:p>
            <a:pPr lvl="1" algn="just"/>
            <a:r>
              <a:rPr lang="en-GB" sz="800" dirty="0"/>
              <a:t> </a:t>
            </a:r>
            <a:endParaRPr lang="en-GB" sz="800" dirty="0">
              <a:effectLst/>
            </a:endParaRPr>
          </a:p>
          <a:p>
            <a:pPr marL="914400" lvl="1" indent="-457200" algn="just">
              <a:buFont typeface="Arial" panose="020B0604020202020204" pitchFamily="34" charset="0"/>
              <a:buChar char="•"/>
            </a:pPr>
            <a:r>
              <a:rPr lang="en-GB" sz="2400" dirty="0"/>
              <a:t>t</a:t>
            </a:r>
            <a:r>
              <a:rPr lang="en-GB" sz="2400" dirty="0">
                <a:effectLst/>
              </a:rPr>
              <a:t>he alternative return point operates at similar opening times and provides the same level of accessibility as your premises</a:t>
            </a:r>
          </a:p>
        </p:txBody>
      </p:sp>
      <p:sp>
        <p:nvSpPr>
          <p:cNvPr id="6" name="Rectangle 5">
            <a:extLst>
              <a:ext uri="{FF2B5EF4-FFF2-40B4-BE49-F238E27FC236}">
                <a16:creationId xmlns:a16="http://schemas.microsoft.com/office/drawing/2014/main" id="{15E93C78-38C5-52EA-69D7-DFE269D62A86}"/>
              </a:ext>
            </a:extLst>
          </p:cNvPr>
          <p:cNvSpPr/>
          <p:nvPr/>
        </p:nvSpPr>
        <p:spPr>
          <a:xfrm>
            <a:off x="1042738" y="4732421"/>
            <a:ext cx="9621357" cy="1590166"/>
          </a:xfrm>
          <a:prstGeom prst="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660269"/>
                </a:solidFill>
              </a:rPr>
              <a:t> </a:t>
            </a:r>
          </a:p>
          <a:p>
            <a:pPr algn="ctr"/>
            <a:r>
              <a:rPr lang="en-US" sz="2400" b="1" dirty="0">
                <a:solidFill>
                  <a:srgbClr val="660269"/>
                </a:solidFill>
              </a:rPr>
              <a:t>Return Point Mapping &amp; Extended Support - ZWS website</a:t>
            </a:r>
            <a:r>
              <a:rPr lang="en-US" sz="2400" dirty="0">
                <a:solidFill>
                  <a:srgbClr val="660269"/>
                </a:solidFill>
              </a:rPr>
              <a:t>:</a:t>
            </a:r>
          </a:p>
          <a:p>
            <a:pPr lvl="1"/>
            <a:r>
              <a:rPr lang="en-GB" sz="1000" dirty="0">
                <a:solidFill>
                  <a:schemeClr val="tx1"/>
                </a:solidFill>
              </a:rPr>
              <a:t> </a:t>
            </a:r>
          </a:p>
          <a:p>
            <a:pPr marL="800100" lvl="1" indent="-342900">
              <a:buFont typeface="Arial" panose="020B0604020202020204" pitchFamily="34" charset="0"/>
              <a:buChar char="•"/>
            </a:pPr>
            <a:r>
              <a:rPr lang="en-GB" sz="2400" dirty="0">
                <a:solidFill>
                  <a:schemeClr val="tx1"/>
                </a:solidFill>
              </a:rPr>
              <a:t>to </a:t>
            </a:r>
            <a:r>
              <a:rPr lang="en-GB" sz="2400" dirty="0">
                <a:solidFill>
                  <a:schemeClr val="tx1"/>
                </a:solidFill>
                <a:effectLst/>
              </a:rPr>
              <a:t>find alternative return points near you</a:t>
            </a:r>
          </a:p>
          <a:p>
            <a:pPr marL="800100" lvl="1" indent="-342900">
              <a:buFont typeface="Arial" panose="020B0604020202020204" pitchFamily="34" charset="0"/>
              <a:buChar char="•"/>
            </a:pPr>
            <a:r>
              <a:rPr lang="en-GB" sz="2400" dirty="0">
                <a:solidFill>
                  <a:schemeClr val="tx1"/>
                </a:solidFill>
              </a:rPr>
              <a:t>if you want to act as an alternative return point</a:t>
            </a:r>
            <a:endParaRPr lang="en-GB" sz="2400" dirty="0">
              <a:solidFill>
                <a:schemeClr val="tx1"/>
              </a:solidFill>
              <a:effectLst/>
            </a:endParaRPr>
          </a:p>
          <a:p>
            <a:pPr algn="ctr"/>
            <a:r>
              <a:rPr lang="en-US" sz="800" dirty="0">
                <a:solidFill>
                  <a:srgbClr val="660269"/>
                </a:solidFill>
              </a:rPr>
              <a:t> </a:t>
            </a:r>
          </a:p>
        </p:txBody>
      </p:sp>
    </p:spTree>
    <p:extLst>
      <p:ext uri="{BB962C8B-B14F-4D97-AF65-F5344CB8AC3E}">
        <p14:creationId xmlns:p14="http://schemas.microsoft.com/office/powerpoint/2010/main" val="3434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p:stCondLst>
                              <p:cond delay="1500"/>
                            </p:stCondLst>
                            <p:childTnLst>
                              <p:par>
                                <p:cTn id="9" presetID="53" presetClass="entr" presetSubtype="16"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7B2AFF2-2515-9ED5-A3C1-935DB4745837}"/>
              </a:ext>
            </a:extLst>
          </p:cNvPr>
          <p:cNvSpPr txBox="1">
            <a:spLocks/>
          </p:cNvSpPr>
          <p:nvPr/>
        </p:nvSpPr>
        <p:spPr>
          <a:xfrm>
            <a:off x="539894" y="1242501"/>
            <a:ext cx="6021328" cy="33486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Quire Sans Light" panose="020B0502040400020003" pitchFamily="34" charset="0"/>
                <a:ea typeface="+mn-ea"/>
                <a:cs typeface="Quire Sans Light" panose="020B05020404000200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Quire Sans Light" panose="020B0502040400020003" pitchFamily="34" charset="0"/>
                <a:ea typeface="+mn-ea"/>
                <a:cs typeface="Quire Sans Light"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Quire Sans Light" panose="020B0502040400020003" pitchFamily="34" charset="0"/>
                <a:ea typeface="+mn-ea"/>
                <a:cs typeface="Quire Sans Light"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Quire Sans Light" panose="020B0502040400020003" pitchFamily="34" charset="0"/>
                <a:ea typeface="+mn-ea"/>
                <a:cs typeface="Quire Sans Light"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Quire Sans Light" panose="020B0502040400020003" pitchFamily="34" charset="0"/>
                <a:ea typeface="+mn-ea"/>
                <a:cs typeface="Quire Sans Light"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buClr>
                <a:srgbClr val="660269"/>
              </a:buClr>
              <a:buSzPct val="100000"/>
            </a:pPr>
            <a:r>
              <a:rPr lang="en-GB" dirty="0">
                <a:latin typeface="+mn-lt"/>
                <a:ea typeface="Calibri" panose="020F0502020204030204" pitchFamily="34" charset="0"/>
                <a:cs typeface="Quire Sans" panose="020B0502040400020003" pitchFamily="34" charset="0"/>
              </a:rPr>
              <a:t>A mapping tool designed to support the proximity  exemptions is available on the ZWS website</a:t>
            </a:r>
          </a:p>
          <a:p>
            <a:pPr algn="just">
              <a:lnSpc>
                <a:spcPct val="107000"/>
              </a:lnSpc>
              <a:buClr>
                <a:srgbClr val="660269"/>
              </a:buClr>
              <a:buSzPct val="100000"/>
            </a:pPr>
            <a:endParaRPr lang="en-GB" dirty="0">
              <a:latin typeface="+mn-lt"/>
              <a:ea typeface="Calibri" panose="020F0502020204030204" pitchFamily="34" charset="0"/>
              <a:cs typeface="Times New Roman" panose="02020603050405020304" pitchFamily="18" charset="0"/>
            </a:endParaRPr>
          </a:p>
          <a:p>
            <a:pPr>
              <a:lnSpc>
                <a:spcPct val="107000"/>
              </a:lnSpc>
              <a:buClr>
                <a:srgbClr val="660269"/>
              </a:buClr>
              <a:buSzPct val="100000"/>
            </a:pPr>
            <a:r>
              <a:rPr lang="en-GB" dirty="0">
                <a:latin typeface="+mn-lt"/>
                <a:ea typeface="Calibri" panose="020F0502020204030204" pitchFamily="34" charset="0"/>
                <a:cs typeface="Quire Sans" panose="020B0502040400020003" pitchFamily="34" charset="0"/>
              </a:rPr>
              <a:t>This forms part of the exemption process to facilitate the sharing of return points to support the proximity exemptions</a:t>
            </a:r>
            <a:endParaRPr lang="en-GB" dirty="0">
              <a:latin typeface="+mn-lt"/>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352674"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Mapping Tools</a:t>
            </a:r>
          </a:p>
        </p:txBody>
      </p:sp>
      <p:sp>
        <p:nvSpPr>
          <p:cNvPr id="2" name="Line 59">
            <a:extLst>
              <a:ext uri="{FF2B5EF4-FFF2-40B4-BE49-F238E27FC236}">
                <a16:creationId xmlns:a16="http://schemas.microsoft.com/office/drawing/2014/main" id="{D909973D-25E9-E244-2D14-A0A38F2665B4}"/>
              </a:ext>
            </a:extLst>
          </p:cNvPr>
          <p:cNvSpPr>
            <a:spLocks noChangeShapeType="1"/>
          </p:cNvSpPr>
          <p:nvPr/>
        </p:nvSpPr>
        <p:spPr bwMode="auto">
          <a:xfrm flipV="1">
            <a:off x="10031712" y="570817"/>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solidFill>
                <a:srgbClr val="47B0C6"/>
              </a:solidFill>
              <a:latin typeface="Calibri" panose="020F0502020204030204"/>
            </a:endParaRPr>
          </a:p>
        </p:txBody>
      </p:sp>
      <p:sp>
        <p:nvSpPr>
          <p:cNvPr id="4" name="Rectangle 60">
            <a:extLst>
              <a:ext uri="{FF2B5EF4-FFF2-40B4-BE49-F238E27FC236}">
                <a16:creationId xmlns:a16="http://schemas.microsoft.com/office/drawing/2014/main" id="{04557FAD-2E1A-584D-17A2-ABF7B7256C00}"/>
              </a:ext>
            </a:extLst>
          </p:cNvPr>
          <p:cNvSpPr>
            <a:spLocks noChangeArrowheads="1"/>
          </p:cNvSpPr>
          <p:nvPr/>
        </p:nvSpPr>
        <p:spPr bwMode="auto">
          <a:xfrm>
            <a:off x="10031712" y="564467"/>
            <a:ext cx="6350" cy="6350"/>
          </a:xfrm>
          <a:prstGeom prst="rect">
            <a:avLst/>
          </a:prstGeom>
          <a:solidFill>
            <a:srgbClr val="E7345F"/>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solidFill>
                <a:srgbClr val="47B0C6"/>
              </a:solidFill>
              <a:latin typeface="Calibri" panose="020F0502020204030204"/>
            </a:endParaRPr>
          </a:p>
        </p:txBody>
      </p:sp>
      <p:sp>
        <p:nvSpPr>
          <p:cNvPr id="5" name="Line 104">
            <a:extLst>
              <a:ext uri="{FF2B5EF4-FFF2-40B4-BE49-F238E27FC236}">
                <a16:creationId xmlns:a16="http://schemas.microsoft.com/office/drawing/2014/main" id="{0BD65D94-D7A1-1E6B-4A84-73D0742D5888}"/>
              </a:ext>
            </a:extLst>
          </p:cNvPr>
          <p:cNvSpPr>
            <a:spLocks noChangeShapeType="1"/>
          </p:cNvSpPr>
          <p:nvPr/>
        </p:nvSpPr>
        <p:spPr bwMode="auto">
          <a:xfrm>
            <a:off x="10038062" y="570817"/>
            <a:ext cx="1588" cy="1588"/>
          </a:xfrm>
          <a:prstGeom prst="line">
            <a:avLst/>
          </a:prstGeom>
          <a:noFill/>
          <a:ln w="0">
            <a:solidFill>
              <a:srgbClr val="D4D4D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446">
              <a:defRPr/>
            </a:pPr>
            <a:endParaRPr lang="en-GB" dirty="0">
              <a:solidFill>
                <a:srgbClr val="47B0C6"/>
              </a:solidFill>
              <a:latin typeface="Calibri" panose="020F0502020204030204"/>
            </a:endParaRPr>
          </a:p>
        </p:txBody>
      </p:sp>
      <p:sp>
        <p:nvSpPr>
          <p:cNvPr id="7" name="Rectangle 105">
            <a:extLst>
              <a:ext uri="{FF2B5EF4-FFF2-40B4-BE49-F238E27FC236}">
                <a16:creationId xmlns:a16="http://schemas.microsoft.com/office/drawing/2014/main" id="{6D5DA9CB-2FDE-81E2-54FB-04A825B4D7F0}"/>
              </a:ext>
            </a:extLst>
          </p:cNvPr>
          <p:cNvSpPr>
            <a:spLocks noChangeArrowheads="1"/>
          </p:cNvSpPr>
          <p:nvPr/>
        </p:nvSpPr>
        <p:spPr bwMode="auto">
          <a:xfrm>
            <a:off x="10038062" y="570817"/>
            <a:ext cx="6350" cy="6350"/>
          </a:xfrm>
          <a:prstGeom prst="rect">
            <a:avLst/>
          </a:prstGeom>
          <a:solidFill>
            <a:srgbClr val="E7345F"/>
          </a:solidFill>
          <a:ln>
            <a:noFill/>
          </a:ln>
        </p:spPr>
        <p:txBody>
          <a:bodyPr vert="horz" wrap="square" lIns="91440" tIns="45720" rIns="91440" bIns="45720" numCol="1" anchor="t" anchorCtr="0" compatLnSpc="1">
            <a:prstTxWarp prst="textNoShape">
              <a:avLst/>
            </a:prstTxWarp>
          </a:bodyPr>
          <a:lstStyle/>
          <a:p>
            <a:pPr defTabSz="914446">
              <a:defRPr/>
            </a:pPr>
            <a:endParaRPr lang="en-GB" dirty="0">
              <a:solidFill>
                <a:srgbClr val="47B0C6"/>
              </a:solidFill>
              <a:latin typeface="Calibri" panose="020F0502020204030204"/>
            </a:endParaRPr>
          </a:p>
        </p:txBody>
      </p:sp>
      <p:pic>
        <p:nvPicPr>
          <p:cNvPr id="8" name="Picture 7" descr="Map&#10;&#10;Description automatically generated">
            <a:extLst>
              <a:ext uri="{FF2B5EF4-FFF2-40B4-BE49-F238E27FC236}">
                <a16:creationId xmlns:a16="http://schemas.microsoft.com/office/drawing/2014/main" id="{C5502EFB-9FE1-D89A-CF4F-7B4B7F304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442" y="533995"/>
            <a:ext cx="4954063" cy="3103154"/>
          </a:xfrm>
          <a:prstGeom prst="rect">
            <a:avLst/>
          </a:prstGeom>
          <a:ln w="3175">
            <a:solidFill>
              <a:schemeClr val="accent6"/>
            </a:solidFill>
          </a:ln>
          <a:effectLst>
            <a:outerShdw blurRad="317500" dist="50800" dir="5400000" algn="ctr" rotWithShape="0">
              <a:srgbClr val="000000">
                <a:alpha val="0"/>
              </a:srgbClr>
            </a:outerShdw>
          </a:effectLst>
        </p:spPr>
      </p:pic>
      <p:pic>
        <p:nvPicPr>
          <p:cNvPr id="9" name="Picture 8">
            <a:extLst>
              <a:ext uri="{FF2B5EF4-FFF2-40B4-BE49-F238E27FC236}">
                <a16:creationId xmlns:a16="http://schemas.microsoft.com/office/drawing/2014/main" id="{C7F075D5-7A0A-65C5-ACA0-E31645ED6EE0}"/>
              </a:ext>
            </a:extLst>
          </p:cNvPr>
          <p:cNvPicPr>
            <a:picLocks noChangeAspect="1"/>
          </p:cNvPicPr>
          <p:nvPr/>
        </p:nvPicPr>
        <p:blipFill rotWithShape="1">
          <a:blip r:embed="rId3"/>
          <a:srcRect l="6631" t="8933" r="9673" b="23181"/>
          <a:stretch/>
        </p:blipFill>
        <p:spPr>
          <a:xfrm>
            <a:off x="7026442" y="3794662"/>
            <a:ext cx="4954063" cy="2111741"/>
          </a:xfrm>
          <a:prstGeom prst="rect">
            <a:avLst/>
          </a:prstGeom>
          <a:ln w="3175">
            <a:solidFill>
              <a:schemeClr val="accent6"/>
            </a:solidFill>
          </a:ln>
        </p:spPr>
      </p:pic>
      <p:grpSp>
        <p:nvGrpSpPr>
          <p:cNvPr id="11" name="Graphic 8">
            <a:extLst>
              <a:ext uri="{FF2B5EF4-FFF2-40B4-BE49-F238E27FC236}">
                <a16:creationId xmlns:a16="http://schemas.microsoft.com/office/drawing/2014/main" id="{7CD2A1BA-8D50-FCC5-1885-2457DC30B72C}"/>
              </a:ext>
            </a:extLst>
          </p:cNvPr>
          <p:cNvGrpSpPr/>
          <p:nvPr/>
        </p:nvGrpSpPr>
        <p:grpSpPr>
          <a:xfrm>
            <a:off x="8101262" y="6063916"/>
            <a:ext cx="4090737" cy="794084"/>
            <a:chOff x="7039897" y="5256503"/>
            <a:chExt cx="5150834" cy="1604037"/>
          </a:xfrm>
        </p:grpSpPr>
        <p:sp>
          <p:nvSpPr>
            <p:cNvPr id="12" name="Freeform 11">
              <a:extLst>
                <a:ext uri="{FF2B5EF4-FFF2-40B4-BE49-F238E27FC236}">
                  <a16:creationId xmlns:a16="http://schemas.microsoft.com/office/drawing/2014/main" id="{851D343E-0627-4B2D-DA41-869A697DFA59}"/>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7BEBF560-3887-16C6-E476-C59D76B9309C}"/>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69631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up)">
                                      <p:cBhvr>
                                        <p:cTn id="19" dur="1000"/>
                                        <p:tgtEl>
                                          <p:spTgt spid="10">
                                            <p:txEl>
                                              <p:pRg st="0" end="0"/>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up)">
                                      <p:cBhvr>
                                        <p:cTn id="23"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Environmental Health Exemptions</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022A5817-96AC-2734-05A4-4212D3589530}"/>
              </a:ext>
            </a:extLst>
          </p:cNvPr>
          <p:cNvSpPr txBox="1"/>
          <p:nvPr/>
        </p:nvSpPr>
        <p:spPr>
          <a:xfrm>
            <a:off x="465220" y="1114164"/>
            <a:ext cx="9621357" cy="5570756"/>
          </a:xfrm>
          <a:prstGeom prst="rect">
            <a:avLst/>
          </a:prstGeom>
          <a:noFill/>
        </p:spPr>
        <p:txBody>
          <a:bodyPr wrap="square">
            <a:spAutoFit/>
          </a:bodyPr>
          <a:lstStyle/>
          <a:p>
            <a:pPr algn="l"/>
            <a:r>
              <a:rPr lang="en-GB" sz="2400" dirty="0">
                <a:solidFill>
                  <a:srgbClr val="000000"/>
                </a:solidFill>
              </a:rPr>
              <a:t>ZWS website:</a:t>
            </a:r>
          </a:p>
          <a:p>
            <a:pPr algn="l"/>
            <a:endParaRPr lang="en-GB" sz="1200" dirty="0">
              <a:solidFill>
                <a:srgbClr val="000000"/>
              </a:solidFill>
            </a:endParaRPr>
          </a:p>
          <a:p>
            <a:pPr marL="457200" indent="-457200" algn="just">
              <a:buFont typeface="Arial" panose="020B0604020202020204" pitchFamily="34" charset="0"/>
              <a:buChar char="•"/>
            </a:pPr>
            <a:r>
              <a:rPr lang="en-GB" sz="2400" dirty="0">
                <a:solidFill>
                  <a:srgbClr val="000000"/>
                </a:solidFill>
              </a:rPr>
              <a:t>If y</a:t>
            </a:r>
            <a:r>
              <a:rPr lang="en-GB" sz="2400" b="0" i="0" u="none" strike="noStrike" dirty="0">
                <a:solidFill>
                  <a:srgbClr val="000000"/>
                </a:solidFill>
                <a:effectLst/>
              </a:rPr>
              <a:t>ou can demonstrate that operating a return point puts your business in breach of other legislation, such as environment health, food or fire safety.</a:t>
            </a:r>
          </a:p>
          <a:p>
            <a:pPr algn="just"/>
            <a:endParaRPr lang="en-GB" sz="2400" b="0" i="0" u="none" strike="noStrike" dirty="0">
              <a:solidFill>
                <a:srgbClr val="000000"/>
              </a:solidFill>
              <a:effectLst/>
            </a:endParaRPr>
          </a:p>
          <a:p>
            <a:pPr algn="just"/>
            <a:endParaRPr lang="en-GB" sz="800" b="0" i="0" u="none" strike="noStrike" dirty="0">
              <a:solidFill>
                <a:srgbClr val="000000"/>
              </a:solidFill>
              <a:effectLst/>
            </a:endParaRPr>
          </a:p>
          <a:p>
            <a:pPr marL="457200" indent="-457200" algn="l">
              <a:buFont typeface="Arial" panose="020B0604020202020204" pitchFamily="34" charset="0"/>
              <a:buChar char="•"/>
            </a:pPr>
            <a:r>
              <a:rPr lang="en-GB" sz="2400" dirty="0">
                <a:solidFill>
                  <a:srgbClr val="000000"/>
                </a:solidFill>
              </a:rPr>
              <a:t>The environmental health exemption application now focuses on a premises’ internal footprint.</a:t>
            </a:r>
          </a:p>
          <a:p>
            <a:pPr algn="l"/>
            <a:r>
              <a:rPr lang="en-GB" sz="2400" dirty="0">
                <a:solidFill>
                  <a:srgbClr val="000000"/>
                </a:solidFill>
              </a:rPr>
              <a:t> </a:t>
            </a:r>
          </a:p>
          <a:p>
            <a:pPr marL="914400" lvl="1" indent="-457200">
              <a:buFont typeface="Arial" panose="020B0604020202020204" pitchFamily="34" charset="0"/>
              <a:buChar char="•"/>
            </a:pPr>
            <a:r>
              <a:rPr lang="en-GB" sz="2400" dirty="0">
                <a:solidFill>
                  <a:srgbClr val="000000"/>
                </a:solidFill>
              </a:rPr>
              <a:t>A retailer is likely to be approved for an environmental health exemption if the footprint of their premises is </a:t>
            </a:r>
            <a:r>
              <a:rPr lang="en-GB" sz="2400" b="1" dirty="0">
                <a:solidFill>
                  <a:srgbClr val="660269"/>
                </a:solidFill>
              </a:rPr>
              <a:t>100m</a:t>
            </a:r>
            <a:r>
              <a:rPr lang="en-GB" sz="2400" b="1" baseline="30000" dirty="0">
                <a:solidFill>
                  <a:srgbClr val="660269"/>
                </a:solidFill>
              </a:rPr>
              <a:t>2</a:t>
            </a:r>
            <a:r>
              <a:rPr lang="en-GB" sz="2400" baseline="30000" dirty="0">
                <a:solidFill>
                  <a:srgbClr val="000000"/>
                </a:solidFill>
              </a:rPr>
              <a:t> </a:t>
            </a:r>
            <a:r>
              <a:rPr lang="en-GB" sz="2400" dirty="0">
                <a:solidFill>
                  <a:srgbClr val="000000"/>
                </a:solidFill>
              </a:rPr>
              <a:t>or less OR</a:t>
            </a:r>
          </a:p>
          <a:p>
            <a:pPr lvl="1"/>
            <a:endParaRPr lang="en-GB" sz="2400" dirty="0">
              <a:solidFill>
                <a:srgbClr val="000000"/>
              </a:solidFill>
            </a:endParaRPr>
          </a:p>
          <a:p>
            <a:pPr marL="914400" lvl="1" indent="-457200">
              <a:buFont typeface="Arial" panose="020B0604020202020204" pitchFamily="34" charset="0"/>
              <a:buChar char="•"/>
            </a:pPr>
            <a:r>
              <a:rPr lang="en-GB" sz="2400" dirty="0">
                <a:solidFill>
                  <a:srgbClr val="000000"/>
                </a:solidFill>
              </a:rPr>
              <a:t>If they are a food-to-go retailer and the footprint of their premises is </a:t>
            </a:r>
            <a:r>
              <a:rPr lang="en-GB" sz="2400" b="1" dirty="0">
                <a:solidFill>
                  <a:srgbClr val="660269"/>
                </a:solidFill>
              </a:rPr>
              <a:t>280m</a:t>
            </a:r>
            <a:r>
              <a:rPr lang="en-GB" sz="2400" b="1" baseline="30000" dirty="0">
                <a:solidFill>
                  <a:srgbClr val="660269"/>
                </a:solidFill>
              </a:rPr>
              <a:t>2</a:t>
            </a:r>
            <a:r>
              <a:rPr lang="en-GB" sz="2400" dirty="0">
                <a:solidFill>
                  <a:srgbClr val="000000"/>
                </a:solidFill>
              </a:rPr>
              <a:t> or less and operating as a return point would put them in breach of environmental health obligations</a:t>
            </a:r>
          </a:p>
        </p:txBody>
      </p:sp>
    </p:spTree>
    <p:extLst>
      <p:ext uri="{BB962C8B-B14F-4D97-AF65-F5344CB8AC3E}">
        <p14:creationId xmlns:p14="http://schemas.microsoft.com/office/powerpoint/2010/main" val="100371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876800" cy="830997"/>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Cutover</a:t>
            </a:r>
          </a:p>
        </p:txBody>
      </p:sp>
      <p:pic>
        <p:nvPicPr>
          <p:cNvPr id="7" name="Picture 6">
            <a:extLst>
              <a:ext uri="{FF2B5EF4-FFF2-40B4-BE49-F238E27FC236}">
                <a16:creationId xmlns:a16="http://schemas.microsoft.com/office/drawing/2014/main" id="{3AC8AA03-D045-C344-AF40-BF6F70076FCC}"/>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3535321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What is Cutover?</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465220" y="1313181"/>
            <a:ext cx="9309100" cy="1200329"/>
          </a:xfrm>
          <a:prstGeom prst="rect">
            <a:avLst/>
          </a:prstGeom>
          <a:noFill/>
        </p:spPr>
        <p:txBody>
          <a:bodyPr wrap="square">
            <a:spAutoFit/>
          </a:bodyPr>
          <a:lstStyle/>
          <a:p>
            <a:pPr algn="just"/>
            <a:r>
              <a:rPr lang="en-GB" sz="8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The process of transitioning from current methods for drinks production, distribution and sale to those that will operate under the DRS Regulations from Go Live on 16th August 2023.</a:t>
            </a:r>
          </a:p>
        </p:txBody>
      </p:sp>
      <p:sp>
        <p:nvSpPr>
          <p:cNvPr id="7" name="Title 1">
            <a:extLst>
              <a:ext uri="{FF2B5EF4-FFF2-40B4-BE49-F238E27FC236}">
                <a16:creationId xmlns:a16="http://schemas.microsoft.com/office/drawing/2014/main" id="{0C8C0E04-A10D-EDE4-C3E1-8B40AD6C10C0}"/>
              </a:ext>
            </a:extLst>
          </p:cNvPr>
          <p:cNvSpPr txBox="1">
            <a:spLocks/>
          </p:cNvSpPr>
          <p:nvPr/>
        </p:nvSpPr>
        <p:spPr>
          <a:xfrm>
            <a:off x="465220" y="2845282"/>
            <a:ext cx="9213493" cy="240360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800" dirty="0">
                <a:latin typeface="Quire Sans" panose="020B0502040400020003" pitchFamily="34" charset="0"/>
                <a:cs typeface="Quire Sans" panose="020B0502040400020003" pitchFamily="34" charset="0"/>
              </a:rPr>
              <a:t> </a:t>
            </a:r>
          </a:p>
          <a:p>
            <a:pPr marL="571500" indent="-571500" algn="l">
              <a:lnSpc>
                <a:spcPct val="150000"/>
              </a:lnSpc>
              <a:buClr>
                <a:srgbClr val="660269"/>
              </a:buClr>
              <a:buFont typeface="Wingdings" pitchFamily="2" charset="2"/>
              <a:buChar char="ü"/>
            </a:pPr>
            <a:r>
              <a:rPr lang="en-GB" sz="2400" dirty="0">
                <a:latin typeface="+mn-lt"/>
                <a:cs typeface="Quire Sans" panose="020B0502040400020003" pitchFamily="34" charset="0"/>
              </a:rPr>
              <a:t>All players comply with the regulations</a:t>
            </a:r>
          </a:p>
          <a:p>
            <a:pPr marL="571500" indent="-571500" algn="l">
              <a:lnSpc>
                <a:spcPct val="150000"/>
              </a:lnSpc>
              <a:buClr>
                <a:srgbClr val="660269"/>
              </a:buClr>
              <a:buFont typeface="Wingdings" pitchFamily="2" charset="2"/>
              <a:buChar char="ü"/>
            </a:pPr>
            <a:r>
              <a:rPr lang="en-GB" sz="2400" dirty="0">
                <a:latin typeface="+mn-lt"/>
                <a:cs typeface="Quire Sans" panose="020B0502040400020003" pitchFamily="34" charset="0"/>
              </a:rPr>
              <a:t>Support consumers, to maximise uptake</a:t>
            </a:r>
          </a:p>
          <a:p>
            <a:pPr marL="571500" indent="-571500" algn="l">
              <a:lnSpc>
                <a:spcPct val="150000"/>
              </a:lnSpc>
              <a:buClr>
                <a:srgbClr val="660269"/>
              </a:buClr>
              <a:buFont typeface="Wingdings" pitchFamily="2" charset="2"/>
              <a:buChar char="ü"/>
            </a:pPr>
            <a:r>
              <a:rPr lang="en-GB" sz="2400" dirty="0">
                <a:latin typeface="+mn-lt"/>
                <a:cs typeface="Quire Sans" panose="020B0502040400020003" pitchFamily="34" charset="0"/>
              </a:rPr>
              <a:t>Minimise costs/cashflow issues for everyone</a:t>
            </a:r>
          </a:p>
        </p:txBody>
      </p:sp>
    </p:spTree>
    <p:extLst>
      <p:ext uri="{BB962C8B-B14F-4D97-AF65-F5344CB8AC3E}">
        <p14:creationId xmlns:p14="http://schemas.microsoft.com/office/powerpoint/2010/main" val="14451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95843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Why is the Cutover period important?</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6" name="Rectangle 5">
            <a:extLst>
              <a:ext uri="{FF2B5EF4-FFF2-40B4-BE49-F238E27FC236}">
                <a16:creationId xmlns:a16="http://schemas.microsoft.com/office/drawing/2014/main" id="{2B1A6DD1-EE92-C4AD-4957-79DD09F4609A}"/>
              </a:ext>
            </a:extLst>
          </p:cNvPr>
          <p:cNvSpPr/>
          <p:nvPr/>
        </p:nvSpPr>
        <p:spPr>
          <a:xfrm>
            <a:off x="716525" y="1650669"/>
            <a:ext cx="9081736" cy="3892289"/>
          </a:xfrm>
          <a:prstGeom prst="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Clr>
                <a:srgbClr val="660269"/>
              </a:buClr>
              <a:buSzPct val="1500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A well planned, smooth transition will help minimise costs and cashflow issues for everyone  </a:t>
            </a:r>
          </a:p>
          <a:p>
            <a:pPr marL="171450" indent="-171450" algn="just">
              <a:buClr>
                <a:srgbClr val="660269"/>
              </a:buClr>
              <a:buSzPct val="150000"/>
              <a:buFont typeface="Arial" panose="020B0604020202020204" pitchFamily="34" charset="0"/>
              <a:buChar char="•"/>
            </a:pPr>
            <a:endParaRPr lang="en-GB" sz="2400" dirty="0">
              <a:solidFill>
                <a:schemeClr val="tx1"/>
              </a:solidFill>
              <a:latin typeface="Arial" panose="020B0604020202020204" pitchFamily="34" charset="0"/>
              <a:cs typeface="Arial" panose="020B0604020202020204" pitchFamily="34" charset="0"/>
            </a:endParaRPr>
          </a:p>
          <a:p>
            <a:pPr marL="342900" indent="-342900" algn="just">
              <a:buClr>
                <a:srgbClr val="660269"/>
              </a:buClr>
              <a:buSzPct val="1500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It will ensure all participants comply with their new legal obligations  </a:t>
            </a:r>
          </a:p>
          <a:p>
            <a:pPr algn="just">
              <a:buClr>
                <a:srgbClr val="660269"/>
              </a:buClr>
              <a:buSzPct val="150000"/>
            </a:pPr>
            <a:r>
              <a:rPr lang="en-GB" sz="2400" dirty="0">
                <a:solidFill>
                  <a:schemeClr val="tx1"/>
                </a:solidFill>
                <a:latin typeface="Arial" panose="020B0604020202020204" pitchFamily="34" charset="0"/>
                <a:cs typeface="Arial" panose="020B0604020202020204" pitchFamily="34" charset="0"/>
              </a:rPr>
              <a:t> </a:t>
            </a:r>
          </a:p>
          <a:p>
            <a:pPr marL="342900" indent="-342900" algn="just">
              <a:buClr>
                <a:srgbClr val="660269"/>
              </a:buClr>
              <a:buSzPct val="150000"/>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It will ensure the right type and timing of support is provided to consumers so they are clear what they need to do as Cutover progresses</a:t>
            </a:r>
          </a:p>
        </p:txBody>
      </p:sp>
    </p:spTree>
    <p:extLst>
      <p:ext uri="{BB962C8B-B14F-4D97-AF65-F5344CB8AC3E}">
        <p14:creationId xmlns:p14="http://schemas.microsoft.com/office/powerpoint/2010/main" val="1099664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8107" y="385010"/>
            <a:ext cx="4232943" cy="2554545"/>
          </a:xfrm>
          <a:prstGeom prst="rect">
            <a:avLst/>
          </a:prstGeom>
          <a:noFill/>
        </p:spPr>
        <p:txBody>
          <a:bodyPr wrap="square" rtlCol="0">
            <a:spAutoFit/>
          </a:bodyPr>
          <a:lstStyle/>
          <a:p>
            <a:r>
              <a:rPr lang="en-US" sz="3200" dirty="0">
                <a:solidFill>
                  <a:srgbClr val="CFD71F"/>
                </a:solidFill>
                <a:latin typeface="Arial Black" panose="020B0604020202020204" pitchFamily="34" charset="0"/>
                <a:cs typeface="Arial Black" panose="020B0604020202020204" pitchFamily="34" charset="0"/>
              </a:rPr>
              <a:t>Managing the production, stock and sale of the various types of products</a:t>
            </a:r>
          </a:p>
        </p:txBody>
      </p:sp>
      <p:sp>
        <p:nvSpPr>
          <p:cNvPr id="5" name="TextBox 4">
            <a:extLst>
              <a:ext uri="{FF2B5EF4-FFF2-40B4-BE49-F238E27FC236}">
                <a16:creationId xmlns:a16="http://schemas.microsoft.com/office/drawing/2014/main" id="{D47BB128-A71A-3DD1-5C29-E235422EC9F4}"/>
              </a:ext>
            </a:extLst>
          </p:cNvPr>
          <p:cNvSpPr txBox="1"/>
          <p:nvPr/>
        </p:nvSpPr>
        <p:spPr>
          <a:xfrm>
            <a:off x="5701931" y="6235543"/>
            <a:ext cx="629105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Figure 1: </a:t>
            </a:r>
            <a:r>
              <a:rPr lang="en-US" sz="2000" dirty="0">
                <a:latin typeface="Arial" panose="020B0604020202020204" pitchFamily="34" charset="0"/>
                <a:cs typeface="Arial" panose="020B0604020202020204" pitchFamily="34" charset="0"/>
              </a:rPr>
              <a:t> SKU Types Pre-Go Live and Post-Go Live</a:t>
            </a:r>
          </a:p>
        </p:txBody>
      </p:sp>
      <p:sp>
        <p:nvSpPr>
          <p:cNvPr id="8" name="TextBox 7">
            <a:extLst>
              <a:ext uri="{FF2B5EF4-FFF2-40B4-BE49-F238E27FC236}">
                <a16:creationId xmlns:a16="http://schemas.microsoft.com/office/drawing/2014/main" id="{17043509-0872-8296-9D3B-4FFB5B1232DA}"/>
              </a:ext>
            </a:extLst>
          </p:cNvPr>
          <p:cNvSpPr txBox="1"/>
          <p:nvPr/>
        </p:nvSpPr>
        <p:spPr>
          <a:xfrm>
            <a:off x="2624059" y="4774872"/>
            <a:ext cx="3185976" cy="1323439"/>
          </a:xfrm>
          <a:prstGeom prst="rect">
            <a:avLst/>
          </a:prstGeom>
          <a:noFill/>
        </p:spPr>
        <p:txBody>
          <a:bodyPr wrap="square" rtlCol="0">
            <a:spAutoFit/>
          </a:bodyPr>
          <a:lstStyle/>
          <a:p>
            <a:r>
              <a:rPr lang="en-US" sz="2000" b="1" dirty="0">
                <a:solidFill>
                  <a:srgbClr val="660269"/>
                </a:solidFill>
              </a:rPr>
              <a:t>KEY:</a:t>
            </a:r>
          </a:p>
          <a:p>
            <a:r>
              <a:rPr lang="en-US" sz="2000" dirty="0"/>
              <a:t>REAN - Retained EAN</a:t>
            </a:r>
          </a:p>
          <a:p>
            <a:r>
              <a:rPr lang="en-US" sz="2000" dirty="0"/>
              <a:t>NEAN - New EAN</a:t>
            </a:r>
          </a:p>
          <a:p>
            <a:r>
              <a:rPr lang="en-US" sz="2000" dirty="0"/>
              <a:t>OEAN - OLD EANs </a:t>
            </a:r>
          </a:p>
        </p:txBody>
      </p:sp>
      <p:grpSp>
        <p:nvGrpSpPr>
          <p:cNvPr id="6" name="Group 5">
            <a:extLst>
              <a:ext uri="{FF2B5EF4-FFF2-40B4-BE49-F238E27FC236}">
                <a16:creationId xmlns:a16="http://schemas.microsoft.com/office/drawing/2014/main" id="{43B106CD-1E51-BDA9-821D-7D63E024CA30}"/>
              </a:ext>
            </a:extLst>
          </p:cNvPr>
          <p:cNvGrpSpPr/>
          <p:nvPr/>
        </p:nvGrpSpPr>
        <p:grpSpPr>
          <a:xfrm>
            <a:off x="6096000" y="385010"/>
            <a:ext cx="5502913" cy="5627298"/>
            <a:chOff x="6096000" y="385010"/>
            <a:chExt cx="5502913" cy="5627298"/>
          </a:xfrm>
        </p:grpSpPr>
        <p:sp>
          <p:nvSpPr>
            <p:cNvPr id="2" name="Rectangle 1">
              <a:extLst>
                <a:ext uri="{FF2B5EF4-FFF2-40B4-BE49-F238E27FC236}">
                  <a16:creationId xmlns:a16="http://schemas.microsoft.com/office/drawing/2014/main" id="{0A705652-5DF2-4821-318F-A76C1CD8DC8B}"/>
                </a:ext>
              </a:extLst>
            </p:cNvPr>
            <p:cNvSpPr/>
            <p:nvPr/>
          </p:nvSpPr>
          <p:spPr>
            <a:xfrm>
              <a:off x="6096000" y="387671"/>
              <a:ext cx="5502913" cy="838962"/>
            </a:xfrm>
            <a:prstGeom prst="rect">
              <a:avLst/>
            </a:prstGeom>
            <a:solidFill>
              <a:srgbClr val="660269"/>
            </a:solidFill>
            <a:ln>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6388C37-B276-FE7D-8293-66B7DD143DC5}"/>
                </a:ext>
              </a:extLst>
            </p:cNvPr>
            <p:cNvSpPr/>
            <p:nvPr/>
          </p:nvSpPr>
          <p:spPr>
            <a:xfrm>
              <a:off x="6096000" y="1200033"/>
              <a:ext cx="1383476" cy="4812272"/>
            </a:xfrm>
            <a:prstGeom prst="rect">
              <a:avLst/>
            </a:prstGeom>
            <a:solidFill>
              <a:srgbClr val="EEEAEE"/>
            </a:solidFill>
            <a:ln>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BB59618-7F43-2120-2B81-8C4215FD4E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9950" y="2219623"/>
              <a:ext cx="217452" cy="582844"/>
            </a:xfrm>
            <a:prstGeom prst="rect">
              <a:avLst/>
            </a:prstGeom>
          </p:spPr>
        </p:pic>
        <p:sp>
          <p:nvSpPr>
            <p:cNvPr id="9" name="Rectangle 8">
              <a:extLst>
                <a:ext uri="{FF2B5EF4-FFF2-40B4-BE49-F238E27FC236}">
                  <a16:creationId xmlns:a16="http://schemas.microsoft.com/office/drawing/2014/main" id="{18A1D668-32D3-2F4A-51D2-5047AF65E398}"/>
                </a:ext>
              </a:extLst>
            </p:cNvPr>
            <p:cNvSpPr/>
            <p:nvPr/>
          </p:nvSpPr>
          <p:spPr>
            <a:xfrm>
              <a:off x="10502484" y="1200640"/>
              <a:ext cx="1070983" cy="4811667"/>
            </a:xfrm>
            <a:prstGeom prst="rect">
              <a:avLst/>
            </a:prstGeom>
            <a:solidFill>
              <a:srgbClr val="EEEAEE"/>
            </a:solidFill>
            <a:ln>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33D21E1-2D08-AEC9-45F6-A563287F0AB7}"/>
                </a:ext>
              </a:extLst>
            </p:cNvPr>
            <p:cNvSpPr/>
            <p:nvPr/>
          </p:nvSpPr>
          <p:spPr>
            <a:xfrm>
              <a:off x="9178435" y="1200036"/>
              <a:ext cx="1337096" cy="4812272"/>
            </a:xfrm>
            <a:prstGeom prst="rect">
              <a:avLst/>
            </a:prstGeom>
            <a:solidFill>
              <a:srgbClr val="EEEAEE"/>
            </a:solidFill>
            <a:ln>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D1AE348-1236-34C2-C47F-4D637024FF71}"/>
                </a:ext>
              </a:extLst>
            </p:cNvPr>
            <p:cNvSpPr/>
            <p:nvPr/>
          </p:nvSpPr>
          <p:spPr>
            <a:xfrm>
              <a:off x="7471975" y="385010"/>
              <a:ext cx="1708414" cy="5627297"/>
            </a:xfrm>
            <a:prstGeom prst="rect">
              <a:avLst/>
            </a:prstGeom>
            <a:solidFill>
              <a:srgbClr val="E7EB8F"/>
            </a:solidFill>
            <a:ln>
              <a:solidFill>
                <a:srgbClr val="660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31224"/>
                </a:solidFill>
              </a:endParaRPr>
            </a:p>
          </p:txBody>
        </p:sp>
        <p:sp>
          <p:nvSpPr>
            <p:cNvPr id="12" name="TextBox 11">
              <a:extLst>
                <a:ext uri="{FF2B5EF4-FFF2-40B4-BE49-F238E27FC236}">
                  <a16:creationId xmlns:a16="http://schemas.microsoft.com/office/drawing/2014/main" id="{4B53FE8C-196E-EFC7-54C9-A45D98A908BF}"/>
                </a:ext>
              </a:extLst>
            </p:cNvPr>
            <p:cNvSpPr txBox="1"/>
            <p:nvPr/>
          </p:nvSpPr>
          <p:spPr>
            <a:xfrm>
              <a:off x="6126599" y="1531183"/>
              <a:ext cx="758156" cy="523220"/>
            </a:xfrm>
            <a:prstGeom prst="rect">
              <a:avLst/>
            </a:prstGeom>
            <a:noFill/>
            <a:ln>
              <a:noFill/>
            </a:ln>
          </p:spPr>
          <p:txBody>
            <a:bodyPr wrap="none" rtlCol="0">
              <a:spAutoFit/>
            </a:bodyPr>
            <a:lstStyle/>
            <a:p>
              <a:r>
                <a:rPr lang="en-GB" sz="1400" b="1" dirty="0">
                  <a:latin typeface="Quire Sans Light" panose="020B0502040400020003" pitchFamily="34" charset="0"/>
                </a:rPr>
                <a:t>Existing</a:t>
              </a:r>
              <a:br>
                <a:rPr lang="en-GB" sz="1400" b="1" dirty="0">
                  <a:latin typeface="Quire Sans Light" panose="020B0502040400020003" pitchFamily="34" charset="0"/>
                </a:rPr>
              </a:br>
              <a:r>
                <a:rPr lang="en-GB" sz="1400" b="1" dirty="0">
                  <a:latin typeface="Quire Sans Light" panose="020B0502040400020003" pitchFamily="34" charset="0"/>
                </a:rPr>
                <a:t>UK SKU</a:t>
              </a:r>
            </a:p>
          </p:txBody>
        </p:sp>
        <p:sp>
          <p:nvSpPr>
            <p:cNvPr id="13" name="TextBox 12">
              <a:extLst>
                <a:ext uri="{FF2B5EF4-FFF2-40B4-BE49-F238E27FC236}">
                  <a16:creationId xmlns:a16="http://schemas.microsoft.com/office/drawing/2014/main" id="{B52BD998-5451-9AA7-0C19-7917709AF652}"/>
                </a:ext>
              </a:extLst>
            </p:cNvPr>
            <p:cNvSpPr txBox="1"/>
            <p:nvPr/>
          </p:nvSpPr>
          <p:spPr>
            <a:xfrm>
              <a:off x="6120971" y="2271503"/>
              <a:ext cx="1152372" cy="738664"/>
            </a:xfrm>
            <a:prstGeom prst="rect">
              <a:avLst/>
            </a:prstGeom>
            <a:noFill/>
            <a:ln>
              <a:noFill/>
            </a:ln>
          </p:spPr>
          <p:txBody>
            <a:bodyPr wrap="square" rtlCol="0">
              <a:spAutoFit/>
            </a:bodyPr>
            <a:lstStyle/>
            <a:p>
              <a:r>
                <a:rPr lang="en-GB" sz="1400" b="1" dirty="0">
                  <a:latin typeface="Quire Sans Light" panose="020B0502040400020003" pitchFamily="34" charset="0"/>
                </a:rPr>
                <a:t>Existing</a:t>
              </a:r>
              <a:br>
                <a:rPr lang="en-GB" sz="1400" b="1" dirty="0">
                  <a:latin typeface="Quire Sans Light" panose="020B0502040400020003" pitchFamily="34" charset="0"/>
                </a:rPr>
              </a:br>
              <a:r>
                <a:rPr lang="en-GB" sz="1400" b="1" dirty="0">
                  <a:latin typeface="Quire Sans Light" panose="020B0502040400020003" pitchFamily="34" charset="0"/>
                </a:rPr>
                <a:t>Scottish </a:t>
              </a:r>
            </a:p>
            <a:p>
              <a:r>
                <a:rPr lang="en-GB" sz="1400" b="1" dirty="0">
                  <a:latin typeface="Quire Sans Light" panose="020B0502040400020003" pitchFamily="34" charset="0"/>
                </a:rPr>
                <a:t>SKU</a:t>
              </a:r>
            </a:p>
          </p:txBody>
        </p:sp>
        <p:sp>
          <p:nvSpPr>
            <p:cNvPr id="14" name="TextBox 13">
              <a:extLst>
                <a:ext uri="{FF2B5EF4-FFF2-40B4-BE49-F238E27FC236}">
                  <a16:creationId xmlns:a16="http://schemas.microsoft.com/office/drawing/2014/main" id="{2EEB3ECF-7D1A-F947-BB0B-74B92FD3F128}"/>
                </a:ext>
              </a:extLst>
            </p:cNvPr>
            <p:cNvSpPr txBox="1"/>
            <p:nvPr/>
          </p:nvSpPr>
          <p:spPr>
            <a:xfrm>
              <a:off x="6133627" y="3121007"/>
              <a:ext cx="736997" cy="523220"/>
            </a:xfrm>
            <a:prstGeom prst="rect">
              <a:avLst/>
            </a:prstGeom>
            <a:noFill/>
            <a:ln>
              <a:noFill/>
            </a:ln>
          </p:spPr>
          <p:txBody>
            <a:bodyPr wrap="none" rtlCol="0">
              <a:spAutoFit/>
            </a:bodyPr>
            <a:lstStyle/>
            <a:p>
              <a:r>
                <a:rPr lang="en-GB" sz="1400" b="1" dirty="0">
                  <a:latin typeface="Quire Sans Light" panose="020B0502040400020003" pitchFamily="34" charset="0"/>
                </a:rPr>
                <a:t>New</a:t>
              </a:r>
              <a:br>
                <a:rPr lang="en-GB" sz="1400" b="1" dirty="0">
                  <a:latin typeface="Quire Sans Light" panose="020B0502040400020003" pitchFamily="34" charset="0"/>
                </a:rPr>
              </a:br>
              <a:r>
                <a:rPr lang="en-GB" sz="1400" b="1" dirty="0">
                  <a:latin typeface="Quire Sans Light" panose="020B0502040400020003" pitchFamily="34" charset="0"/>
                </a:rPr>
                <a:t>UK SKU</a:t>
              </a:r>
            </a:p>
          </p:txBody>
        </p:sp>
        <p:pic>
          <p:nvPicPr>
            <p:cNvPr id="15" name="Picture 14">
              <a:extLst>
                <a:ext uri="{FF2B5EF4-FFF2-40B4-BE49-F238E27FC236}">
                  <a16:creationId xmlns:a16="http://schemas.microsoft.com/office/drawing/2014/main" id="{312B92B7-365F-17A3-1F34-A68179551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1983" y="2985056"/>
              <a:ext cx="226256" cy="575512"/>
            </a:xfrm>
            <a:prstGeom prst="rect">
              <a:avLst/>
            </a:prstGeom>
          </p:spPr>
        </p:pic>
        <p:sp>
          <p:nvSpPr>
            <p:cNvPr id="16" name="TextBox 15">
              <a:extLst>
                <a:ext uri="{FF2B5EF4-FFF2-40B4-BE49-F238E27FC236}">
                  <a16:creationId xmlns:a16="http://schemas.microsoft.com/office/drawing/2014/main" id="{6BA78709-1CBD-C91E-5F59-B3519AF11722}"/>
                </a:ext>
              </a:extLst>
            </p:cNvPr>
            <p:cNvSpPr txBox="1"/>
            <p:nvPr/>
          </p:nvSpPr>
          <p:spPr>
            <a:xfrm>
              <a:off x="6120970" y="4474828"/>
              <a:ext cx="1044349" cy="738664"/>
            </a:xfrm>
            <a:prstGeom prst="rect">
              <a:avLst/>
            </a:prstGeom>
            <a:noFill/>
            <a:ln>
              <a:noFill/>
            </a:ln>
          </p:spPr>
          <p:txBody>
            <a:bodyPr wrap="square" rtlCol="0">
              <a:spAutoFit/>
            </a:bodyPr>
            <a:lstStyle/>
            <a:p>
              <a:r>
                <a:rPr lang="en-GB" sz="1400" b="1" dirty="0">
                  <a:latin typeface="Quire Sans Light" panose="020B0502040400020003" pitchFamily="34" charset="0"/>
                </a:rPr>
                <a:t>New</a:t>
              </a:r>
              <a:br>
                <a:rPr lang="en-GB" sz="1400" b="1" dirty="0">
                  <a:latin typeface="Quire Sans Light" panose="020B0502040400020003" pitchFamily="34" charset="0"/>
                </a:rPr>
              </a:br>
              <a:r>
                <a:rPr lang="en-GB" sz="1400" b="1" dirty="0">
                  <a:latin typeface="Quire Sans Light" panose="020B0502040400020003" pitchFamily="34" charset="0"/>
                </a:rPr>
                <a:t>Scottish SKU</a:t>
              </a:r>
            </a:p>
          </p:txBody>
        </p:sp>
        <p:pic>
          <p:nvPicPr>
            <p:cNvPr id="17" name="Picture 16">
              <a:extLst>
                <a:ext uri="{FF2B5EF4-FFF2-40B4-BE49-F238E27FC236}">
                  <a16:creationId xmlns:a16="http://schemas.microsoft.com/office/drawing/2014/main" id="{D2477AFD-0651-8538-9E91-FF56A79C3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321" y="4546946"/>
              <a:ext cx="229139" cy="582845"/>
            </a:xfrm>
            <a:prstGeom prst="rect">
              <a:avLst/>
            </a:prstGeom>
          </p:spPr>
        </p:pic>
        <p:pic>
          <p:nvPicPr>
            <p:cNvPr id="18" name="Picture 17">
              <a:extLst>
                <a:ext uri="{FF2B5EF4-FFF2-40B4-BE49-F238E27FC236}">
                  <a16:creationId xmlns:a16="http://schemas.microsoft.com/office/drawing/2014/main" id="{F9ACE7F8-D426-6EEC-14C6-11DD10D3F7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5950" y="3781527"/>
              <a:ext cx="228510" cy="575069"/>
            </a:xfrm>
            <a:prstGeom prst="rect">
              <a:avLst/>
            </a:prstGeom>
          </p:spPr>
        </p:pic>
        <p:pic>
          <p:nvPicPr>
            <p:cNvPr id="19" name="Picture 18">
              <a:extLst>
                <a:ext uri="{FF2B5EF4-FFF2-40B4-BE49-F238E27FC236}">
                  <a16:creationId xmlns:a16="http://schemas.microsoft.com/office/drawing/2014/main" id="{15A67D63-E289-BE1C-E2FD-AF0C9C186DC9}"/>
                </a:ext>
              </a:extLst>
            </p:cNvPr>
            <p:cNvPicPr>
              <a:picLocks noChangeAspect="1"/>
            </p:cNvPicPr>
            <p:nvPr/>
          </p:nvPicPr>
          <p:blipFill>
            <a:blip r:embed="rId6"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7119574" y="1501158"/>
              <a:ext cx="217452" cy="582846"/>
            </a:xfrm>
            <a:prstGeom prst="rect">
              <a:avLst/>
            </a:prstGeom>
          </p:spPr>
        </p:pic>
        <p:pic>
          <p:nvPicPr>
            <p:cNvPr id="20" name="Picture 19">
              <a:extLst>
                <a:ext uri="{FF2B5EF4-FFF2-40B4-BE49-F238E27FC236}">
                  <a16:creationId xmlns:a16="http://schemas.microsoft.com/office/drawing/2014/main" id="{1C0FCE95-F6AA-E2F2-9B92-1C2B30FF2E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32919" y="2219293"/>
              <a:ext cx="217452" cy="582844"/>
            </a:xfrm>
            <a:prstGeom prst="rect">
              <a:avLst/>
            </a:prstGeom>
          </p:spPr>
        </p:pic>
        <p:sp>
          <p:nvSpPr>
            <p:cNvPr id="21" name="TextBox 20">
              <a:extLst>
                <a:ext uri="{FF2B5EF4-FFF2-40B4-BE49-F238E27FC236}">
                  <a16:creationId xmlns:a16="http://schemas.microsoft.com/office/drawing/2014/main" id="{0F93B611-91D9-9ACB-DE89-708A57DF6043}"/>
                </a:ext>
              </a:extLst>
            </p:cNvPr>
            <p:cNvSpPr txBox="1"/>
            <p:nvPr/>
          </p:nvSpPr>
          <p:spPr>
            <a:xfrm>
              <a:off x="9592126" y="1637916"/>
              <a:ext cx="706351" cy="338554"/>
            </a:xfrm>
            <a:prstGeom prst="rect">
              <a:avLst/>
            </a:prstGeom>
            <a:noFill/>
          </p:spPr>
          <p:txBody>
            <a:bodyPr wrap="square" rtlCol="0">
              <a:spAutoFit/>
            </a:bodyPr>
            <a:lstStyle/>
            <a:p>
              <a:r>
                <a:rPr lang="en-US" sz="1600" b="1" dirty="0">
                  <a:latin typeface="Quire Sans Light" panose="020B0502040400020003" pitchFamily="34" charset="0"/>
                </a:rPr>
                <a:t>REAN</a:t>
              </a:r>
            </a:p>
          </p:txBody>
        </p:sp>
        <p:sp>
          <p:nvSpPr>
            <p:cNvPr id="22" name="TextBox 21">
              <a:extLst>
                <a:ext uri="{FF2B5EF4-FFF2-40B4-BE49-F238E27FC236}">
                  <a16:creationId xmlns:a16="http://schemas.microsoft.com/office/drawing/2014/main" id="{C001BF9D-1057-9E89-5270-FFF38ABAA1C7}"/>
                </a:ext>
              </a:extLst>
            </p:cNvPr>
            <p:cNvSpPr txBox="1"/>
            <p:nvPr/>
          </p:nvSpPr>
          <p:spPr>
            <a:xfrm>
              <a:off x="10527931" y="495314"/>
              <a:ext cx="1070982" cy="584775"/>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Scheme </a:t>
              </a:r>
            </a:p>
            <a:p>
              <a:pPr algn="ctr"/>
              <a:r>
                <a:rPr lang="en-US" sz="1600" b="1" dirty="0">
                  <a:solidFill>
                    <a:schemeClr val="bg1"/>
                  </a:solidFill>
                  <a:latin typeface="Arial" panose="020B0604020202020204" pitchFamily="34" charset="0"/>
                  <a:cs typeface="Arial" panose="020B0604020202020204" pitchFamily="34" charset="0"/>
                </a:rPr>
                <a:t>Article</a:t>
              </a:r>
            </a:p>
          </p:txBody>
        </p:sp>
        <p:sp>
          <p:nvSpPr>
            <p:cNvPr id="23" name="TextBox 22">
              <a:extLst>
                <a:ext uri="{FF2B5EF4-FFF2-40B4-BE49-F238E27FC236}">
                  <a16:creationId xmlns:a16="http://schemas.microsoft.com/office/drawing/2014/main" id="{6A8D8656-1BA8-5DDC-3DAA-553B639ECEA9}"/>
                </a:ext>
              </a:extLst>
            </p:cNvPr>
            <p:cNvSpPr txBox="1"/>
            <p:nvPr/>
          </p:nvSpPr>
          <p:spPr>
            <a:xfrm>
              <a:off x="9157054" y="501592"/>
              <a:ext cx="1345429" cy="584775"/>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Post </a:t>
              </a:r>
            </a:p>
            <a:p>
              <a:pPr algn="ctr"/>
              <a:r>
                <a:rPr lang="en-US" sz="1600" b="1" dirty="0">
                  <a:solidFill>
                    <a:schemeClr val="bg1"/>
                  </a:solidFill>
                  <a:latin typeface="Arial" panose="020B0604020202020204" pitchFamily="34" charset="0"/>
                  <a:cs typeface="Arial" panose="020B0604020202020204" pitchFamily="34" charset="0"/>
                </a:rPr>
                <a:t>Go Live</a:t>
              </a:r>
            </a:p>
          </p:txBody>
        </p:sp>
        <p:sp>
          <p:nvSpPr>
            <p:cNvPr id="25" name="TextBox 24">
              <a:extLst>
                <a:ext uri="{FF2B5EF4-FFF2-40B4-BE49-F238E27FC236}">
                  <a16:creationId xmlns:a16="http://schemas.microsoft.com/office/drawing/2014/main" id="{77994438-EAD1-E1BD-1C83-16F9A6915039}"/>
                </a:ext>
              </a:extLst>
            </p:cNvPr>
            <p:cNvSpPr txBox="1"/>
            <p:nvPr/>
          </p:nvSpPr>
          <p:spPr>
            <a:xfrm>
              <a:off x="9592126" y="3102389"/>
              <a:ext cx="885446" cy="338554"/>
            </a:xfrm>
            <a:prstGeom prst="rect">
              <a:avLst/>
            </a:prstGeom>
            <a:noFill/>
          </p:spPr>
          <p:txBody>
            <a:bodyPr wrap="square" rtlCol="0">
              <a:spAutoFit/>
            </a:bodyPr>
            <a:lstStyle/>
            <a:p>
              <a:r>
                <a:rPr lang="en-US" sz="1600" b="1" dirty="0">
                  <a:latin typeface="Quire Sans Light" panose="020B0502040400020003" pitchFamily="34" charset="0"/>
                </a:rPr>
                <a:t>NEAN</a:t>
              </a:r>
            </a:p>
          </p:txBody>
        </p:sp>
        <p:pic>
          <p:nvPicPr>
            <p:cNvPr id="26" name="Graphic 25" descr="Tick">
              <a:extLst>
                <a:ext uri="{FF2B5EF4-FFF2-40B4-BE49-F238E27FC236}">
                  <a16:creationId xmlns:a16="http://schemas.microsoft.com/office/drawing/2014/main" id="{9DD8EC57-B500-F4F4-55F2-84F2F903A5E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853686" y="1547984"/>
              <a:ext cx="392211" cy="392211"/>
            </a:xfrm>
            <a:prstGeom prst="rect">
              <a:avLst/>
            </a:prstGeom>
          </p:spPr>
        </p:pic>
        <p:pic>
          <p:nvPicPr>
            <p:cNvPr id="27" name="Graphic 26" descr="Tick">
              <a:extLst>
                <a:ext uri="{FF2B5EF4-FFF2-40B4-BE49-F238E27FC236}">
                  <a16:creationId xmlns:a16="http://schemas.microsoft.com/office/drawing/2014/main" id="{4FA85092-EF74-D0E4-C6E8-2ED4D82A8A5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34358" y="2292629"/>
              <a:ext cx="406667" cy="406667"/>
            </a:xfrm>
            <a:prstGeom prst="rect">
              <a:avLst/>
            </a:prstGeom>
          </p:spPr>
        </p:pic>
        <p:sp>
          <p:nvSpPr>
            <p:cNvPr id="28" name="TextBox 27">
              <a:extLst>
                <a:ext uri="{FF2B5EF4-FFF2-40B4-BE49-F238E27FC236}">
                  <a16:creationId xmlns:a16="http://schemas.microsoft.com/office/drawing/2014/main" id="{63E5755C-E216-85DA-F565-9908BE102232}"/>
                </a:ext>
              </a:extLst>
            </p:cNvPr>
            <p:cNvSpPr txBox="1"/>
            <p:nvPr/>
          </p:nvSpPr>
          <p:spPr>
            <a:xfrm>
              <a:off x="9605027" y="4685785"/>
              <a:ext cx="706619" cy="338554"/>
            </a:xfrm>
            <a:prstGeom prst="rect">
              <a:avLst/>
            </a:prstGeom>
            <a:noFill/>
          </p:spPr>
          <p:txBody>
            <a:bodyPr wrap="square" rtlCol="0">
              <a:spAutoFit/>
            </a:bodyPr>
            <a:lstStyle/>
            <a:p>
              <a:r>
                <a:rPr lang="en-US" sz="1600" b="1" dirty="0">
                  <a:latin typeface="Quire Sans Light" panose="020B0502040400020003" pitchFamily="34" charset="0"/>
                </a:rPr>
                <a:t>NEAN</a:t>
              </a:r>
            </a:p>
          </p:txBody>
        </p:sp>
        <p:pic>
          <p:nvPicPr>
            <p:cNvPr id="32" name="Picture 31">
              <a:extLst>
                <a:ext uri="{FF2B5EF4-FFF2-40B4-BE49-F238E27FC236}">
                  <a16:creationId xmlns:a16="http://schemas.microsoft.com/office/drawing/2014/main" id="{2C106597-7EE5-9411-2ADC-95B57527A2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36794" y="5321602"/>
              <a:ext cx="226256" cy="569399"/>
            </a:xfrm>
            <a:prstGeom prst="rect">
              <a:avLst/>
            </a:prstGeom>
          </p:spPr>
        </p:pic>
        <p:sp>
          <p:nvSpPr>
            <p:cNvPr id="33" name="TextBox 32">
              <a:extLst>
                <a:ext uri="{FF2B5EF4-FFF2-40B4-BE49-F238E27FC236}">
                  <a16:creationId xmlns:a16="http://schemas.microsoft.com/office/drawing/2014/main" id="{83512B84-0DC7-6B46-B0A0-F67B339EA450}"/>
                </a:ext>
              </a:extLst>
            </p:cNvPr>
            <p:cNvSpPr txBox="1"/>
            <p:nvPr/>
          </p:nvSpPr>
          <p:spPr>
            <a:xfrm>
              <a:off x="9606497" y="5436592"/>
              <a:ext cx="860227" cy="338554"/>
            </a:xfrm>
            <a:prstGeom prst="rect">
              <a:avLst/>
            </a:prstGeom>
            <a:noFill/>
          </p:spPr>
          <p:txBody>
            <a:bodyPr wrap="square" rtlCol="0">
              <a:spAutoFit/>
            </a:bodyPr>
            <a:lstStyle/>
            <a:p>
              <a:r>
                <a:rPr lang="en-US" sz="1600" b="1" dirty="0">
                  <a:latin typeface="Quire Sans Light" panose="020B0502040400020003" pitchFamily="34" charset="0"/>
                </a:rPr>
                <a:t>OEAN</a:t>
              </a:r>
            </a:p>
          </p:txBody>
        </p:sp>
        <p:sp>
          <p:nvSpPr>
            <p:cNvPr id="34" name="TextBox 33">
              <a:extLst>
                <a:ext uri="{FF2B5EF4-FFF2-40B4-BE49-F238E27FC236}">
                  <a16:creationId xmlns:a16="http://schemas.microsoft.com/office/drawing/2014/main" id="{B95C834D-92B5-364F-3B00-FF51FA98C670}"/>
                </a:ext>
              </a:extLst>
            </p:cNvPr>
            <p:cNvSpPr txBox="1"/>
            <p:nvPr/>
          </p:nvSpPr>
          <p:spPr>
            <a:xfrm>
              <a:off x="9581278" y="3934978"/>
              <a:ext cx="885446" cy="338554"/>
            </a:xfrm>
            <a:prstGeom prst="rect">
              <a:avLst/>
            </a:prstGeom>
            <a:noFill/>
          </p:spPr>
          <p:txBody>
            <a:bodyPr wrap="square" rtlCol="0">
              <a:spAutoFit/>
            </a:bodyPr>
            <a:lstStyle/>
            <a:p>
              <a:r>
                <a:rPr lang="en-US" sz="1600" b="1" dirty="0">
                  <a:latin typeface="Quire Sans Light" panose="020B0502040400020003" pitchFamily="34" charset="0"/>
                </a:rPr>
                <a:t>OEAN</a:t>
              </a:r>
            </a:p>
          </p:txBody>
        </p:sp>
        <p:sp>
          <p:nvSpPr>
            <p:cNvPr id="35" name="TextBox 34">
              <a:extLst>
                <a:ext uri="{FF2B5EF4-FFF2-40B4-BE49-F238E27FC236}">
                  <a16:creationId xmlns:a16="http://schemas.microsoft.com/office/drawing/2014/main" id="{B1422DA8-890F-C902-5FC7-8F62E0366307}"/>
                </a:ext>
              </a:extLst>
            </p:cNvPr>
            <p:cNvSpPr txBox="1"/>
            <p:nvPr/>
          </p:nvSpPr>
          <p:spPr>
            <a:xfrm>
              <a:off x="10844526" y="3739061"/>
              <a:ext cx="408353" cy="559833"/>
            </a:xfrm>
            <a:prstGeom prst="rect">
              <a:avLst/>
            </a:prstGeom>
            <a:noFill/>
          </p:spPr>
          <p:txBody>
            <a:bodyPr wrap="square" rtlCol="0">
              <a:spAutoFit/>
            </a:bodyPr>
            <a:lstStyle/>
            <a:p>
              <a:r>
                <a:rPr lang="en-US" sz="3038" b="1" dirty="0">
                  <a:solidFill>
                    <a:srgbClr val="FF0000"/>
                  </a:solidFill>
                </a:rPr>
                <a:t>X</a:t>
              </a:r>
            </a:p>
          </p:txBody>
        </p:sp>
        <p:pic>
          <p:nvPicPr>
            <p:cNvPr id="37" name="Picture 36">
              <a:extLst>
                <a:ext uri="{FF2B5EF4-FFF2-40B4-BE49-F238E27FC236}">
                  <a16:creationId xmlns:a16="http://schemas.microsoft.com/office/drawing/2014/main" id="{0EFBC5AB-ECEC-8F08-8936-DE6598DFF3F9}"/>
                </a:ext>
              </a:extLst>
            </p:cNvPr>
            <p:cNvPicPr>
              <a:picLocks noChangeAspect="1"/>
            </p:cNvPicPr>
            <p:nvPr/>
          </p:nvPicPr>
          <p:blipFill>
            <a:blip r:embed="rId6"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9333606" y="1502915"/>
              <a:ext cx="217452" cy="582846"/>
            </a:xfrm>
            <a:prstGeom prst="rect">
              <a:avLst/>
            </a:prstGeom>
          </p:spPr>
        </p:pic>
        <p:sp>
          <p:nvSpPr>
            <p:cNvPr id="38" name="TextBox 37">
              <a:extLst>
                <a:ext uri="{FF2B5EF4-FFF2-40B4-BE49-F238E27FC236}">
                  <a16:creationId xmlns:a16="http://schemas.microsoft.com/office/drawing/2014/main" id="{266ACA1E-0DA2-754A-71F2-E3BD7CA2DF40}"/>
                </a:ext>
              </a:extLst>
            </p:cNvPr>
            <p:cNvSpPr txBox="1"/>
            <p:nvPr/>
          </p:nvSpPr>
          <p:spPr>
            <a:xfrm>
              <a:off x="9597501" y="2333058"/>
              <a:ext cx="706351" cy="338554"/>
            </a:xfrm>
            <a:prstGeom prst="rect">
              <a:avLst/>
            </a:prstGeom>
            <a:noFill/>
          </p:spPr>
          <p:txBody>
            <a:bodyPr wrap="square" rtlCol="0">
              <a:spAutoFit/>
            </a:bodyPr>
            <a:lstStyle/>
            <a:p>
              <a:r>
                <a:rPr lang="en-US" sz="1600" b="1" dirty="0">
                  <a:latin typeface="Quire Sans Light" panose="020B0502040400020003" pitchFamily="34" charset="0"/>
                </a:rPr>
                <a:t>REAN</a:t>
              </a:r>
            </a:p>
          </p:txBody>
        </p:sp>
        <p:cxnSp>
          <p:nvCxnSpPr>
            <p:cNvPr id="39" name="Straight Arrow Connector 38">
              <a:extLst>
                <a:ext uri="{FF2B5EF4-FFF2-40B4-BE49-F238E27FC236}">
                  <a16:creationId xmlns:a16="http://schemas.microsoft.com/office/drawing/2014/main" id="{2DE1AC3B-BB39-7F88-6F23-A6E7900EE92E}"/>
                </a:ext>
              </a:extLst>
            </p:cNvPr>
            <p:cNvCxnSpPr>
              <a:cxnSpLocks/>
            </p:cNvCxnSpPr>
            <p:nvPr/>
          </p:nvCxnSpPr>
          <p:spPr>
            <a:xfrm flipV="1">
              <a:off x="7473929" y="4705660"/>
              <a:ext cx="1713488" cy="44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40" name="Graphic 39" descr="Tick">
              <a:extLst>
                <a:ext uri="{FF2B5EF4-FFF2-40B4-BE49-F238E27FC236}">
                  <a16:creationId xmlns:a16="http://schemas.microsoft.com/office/drawing/2014/main" id="{1523A0D9-8A80-C8FF-23EC-AE5CB0A75B5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22186" y="3065000"/>
              <a:ext cx="406667" cy="406667"/>
            </a:xfrm>
            <a:prstGeom prst="rect">
              <a:avLst/>
            </a:prstGeom>
          </p:spPr>
        </p:pic>
        <p:cxnSp>
          <p:nvCxnSpPr>
            <p:cNvPr id="41" name="Straight Connector 40">
              <a:extLst>
                <a:ext uri="{FF2B5EF4-FFF2-40B4-BE49-F238E27FC236}">
                  <a16:creationId xmlns:a16="http://schemas.microsoft.com/office/drawing/2014/main" id="{528907BF-616E-59FF-265C-5E7AB43F269A}"/>
                </a:ext>
              </a:extLst>
            </p:cNvPr>
            <p:cNvCxnSpPr/>
            <p:nvPr/>
          </p:nvCxnSpPr>
          <p:spPr>
            <a:xfrm>
              <a:off x="8369514" y="4732510"/>
              <a:ext cx="0" cy="76747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224406B-2E37-1500-E011-A36CAF657332}"/>
                </a:ext>
              </a:extLst>
            </p:cNvPr>
            <p:cNvCxnSpPr>
              <a:cxnSpLocks/>
            </p:cNvCxnSpPr>
            <p:nvPr/>
          </p:nvCxnSpPr>
          <p:spPr>
            <a:xfrm>
              <a:off x="8354179" y="5467432"/>
              <a:ext cx="812800" cy="1628"/>
            </a:xfrm>
            <a:prstGeom prst="straightConnector1">
              <a:avLst/>
            </a:prstGeom>
            <a:ln w="38100">
              <a:solidFill>
                <a:schemeClr val="tx1"/>
              </a:solidFill>
              <a:prstDash val="dash"/>
              <a:tailEnd type="triangle"/>
            </a:ln>
          </p:spPr>
          <p:style>
            <a:lnRef idx="3">
              <a:schemeClr val="accent5"/>
            </a:lnRef>
            <a:fillRef idx="0">
              <a:schemeClr val="accent5"/>
            </a:fillRef>
            <a:effectRef idx="2">
              <a:schemeClr val="accent5"/>
            </a:effectRef>
            <a:fontRef idx="minor">
              <a:schemeClr val="tx1"/>
            </a:fontRef>
          </p:style>
        </p:cxnSp>
        <p:sp>
          <p:nvSpPr>
            <p:cNvPr id="43" name="TextBox 42">
              <a:extLst>
                <a:ext uri="{FF2B5EF4-FFF2-40B4-BE49-F238E27FC236}">
                  <a16:creationId xmlns:a16="http://schemas.microsoft.com/office/drawing/2014/main" id="{86519C56-D2A7-FF19-82B3-E6528CA627BE}"/>
                </a:ext>
              </a:extLst>
            </p:cNvPr>
            <p:cNvSpPr txBox="1"/>
            <p:nvPr/>
          </p:nvSpPr>
          <p:spPr>
            <a:xfrm>
              <a:off x="10832672" y="5320932"/>
              <a:ext cx="408353" cy="559833"/>
            </a:xfrm>
            <a:prstGeom prst="rect">
              <a:avLst/>
            </a:prstGeom>
            <a:noFill/>
          </p:spPr>
          <p:txBody>
            <a:bodyPr wrap="square" rtlCol="0">
              <a:spAutoFit/>
            </a:bodyPr>
            <a:lstStyle/>
            <a:p>
              <a:r>
                <a:rPr lang="en-US" sz="3038" b="1" dirty="0">
                  <a:solidFill>
                    <a:srgbClr val="FF0000"/>
                  </a:solidFill>
                </a:rPr>
                <a:t>X</a:t>
              </a:r>
            </a:p>
          </p:txBody>
        </p:sp>
        <p:sp>
          <p:nvSpPr>
            <p:cNvPr id="44" name="TextBox 43">
              <a:extLst>
                <a:ext uri="{FF2B5EF4-FFF2-40B4-BE49-F238E27FC236}">
                  <a16:creationId xmlns:a16="http://schemas.microsoft.com/office/drawing/2014/main" id="{205AD361-7834-7858-2EF9-878B057F3C39}"/>
                </a:ext>
              </a:extLst>
            </p:cNvPr>
            <p:cNvSpPr txBox="1"/>
            <p:nvPr/>
          </p:nvSpPr>
          <p:spPr>
            <a:xfrm>
              <a:off x="6096000" y="514147"/>
              <a:ext cx="1363728" cy="584775"/>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SKU</a:t>
              </a:r>
            </a:p>
            <a:p>
              <a:pPr algn="ctr"/>
              <a:r>
                <a:rPr lang="en-US" sz="1600" b="1" dirty="0">
                  <a:solidFill>
                    <a:schemeClr val="bg1"/>
                  </a:solidFill>
                  <a:latin typeface="Arial" panose="020B0604020202020204" pitchFamily="34" charset="0"/>
                  <a:cs typeface="Arial" panose="020B0604020202020204" pitchFamily="34" charset="0"/>
                </a:rPr>
                <a:t> Type</a:t>
              </a:r>
            </a:p>
          </p:txBody>
        </p:sp>
        <p:sp>
          <p:nvSpPr>
            <p:cNvPr id="45" name="TextBox 44">
              <a:extLst>
                <a:ext uri="{FF2B5EF4-FFF2-40B4-BE49-F238E27FC236}">
                  <a16:creationId xmlns:a16="http://schemas.microsoft.com/office/drawing/2014/main" id="{BF22C3BF-5716-F3C9-89D6-8512193E1DA1}"/>
                </a:ext>
              </a:extLst>
            </p:cNvPr>
            <p:cNvSpPr txBox="1"/>
            <p:nvPr/>
          </p:nvSpPr>
          <p:spPr>
            <a:xfrm>
              <a:off x="7497435" y="511537"/>
              <a:ext cx="1681000" cy="584775"/>
            </a:xfrm>
            <a:prstGeom prst="rect">
              <a:avLst/>
            </a:prstGeom>
            <a:noFill/>
          </p:spPr>
          <p:txBody>
            <a:bodyPr wrap="square" rtlCol="0">
              <a:spAutoFit/>
            </a:bodyPr>
            <a:lstStyle/>
            <a:p>
              <a:pPr algn="ctr"/>
              <a:r>
                <a:rPr lang="en-GB" sz="1600" b="1" dirty="0">
                  <a:solidFill>
                    <a:srgbClr val="660269"/>
                  </a:solidFill>
                  <a:latin typeface="Arial" panose="020B0604020202020204" pitchFamily="34" charset="0"/>
                  <a:cs typeface="Arial" panose="020B0604020202020204" pitchFamily="34" charset="0"/>
                </a:rPr>
                <a:t>Go Live</a:t>
              </a:r>
            </a:p>
            <a:p>
              <a:pPr algn="ctr"/>
              <a:r>
                <a:rPr lang="en-GB" sz="1600" b="1" dirty="0">
                  <a:solidFill>
                    <a:srgbClr val="660269"/>
                  </a:solidFill>
                  <a:latin typeface="Arial" panose="020B0604020202020204" pitchFamily="34" charset="0"/>
                  <a:cs typeface="Arial" panose="020B0604020202020204" pitchFamily="34" charset="0"/>
                </a:rPr>
                <a:t>16 August 2023</a:t>
              </a:r>
            </a:p>
          </p:txBody>
        </p:sp>
        <p:cxnSp>
          <p:nvCxnSpPr>
            <p:cNvPr id="46" name="Straight Connector 45">
              <a:extLst>
                <a:ext uri="{FF2B5EF4-FFF2-40B4-BE49-F238E27FC236}">
                  <a16:creationId xmlns:a16="http://schemas.microsoft.com/office/drawing/2014/main" id="{CAC55C0D-908A-8774-8AD8-26148435E754}"/>
                </a:ext>
              </a:extLst>
            </p:cNvPr>
            <p:cNvCxnSpPr>
              <a:cxnSpLocks/>
            </p:cNvCxnSpPr>
            <p:nvPr/>
          </p:nvCxnSpPr>
          <p:spPr>
            <a:xfrm>
              <a:off x="7497435" y="1200033"/>
              <a:ext cx="1681000" cy="3"/>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3BA12179-B45C-459E-008C-75567D43E659}"/>
                </a:ext>
              </a:extLst>
            </p:cNvPr>
            <p:cNvCxnSpPr>
              <a:cxnSpLocks/>
            </p:cNvCxnSpPr>
            <p:nvPr/>
          </p:nvCxnSpPr>
          <p:spPr>
            <a:xfrm flipV="1">
              <a:off x="10518737" y="397297"/>
              <a:ext cx="76" cy="838963"/>
            </a:xfrm>
            <a:prstGeom prst="line">
              <a:avLst/>
            </a:prstGeom>
            <a:ln w="9525"/>
          </p:spPr>
          <p:style>
            <a:lnRef idx="1">
              <a:schemeClr val="accent6"/>
            </a:lnRef>
            <a:fillRef idx="0">
              <a:schemeClr val="accent6"/>
            </a:fillRef>
            <a:effectRef idx="0">
              <a:schemeClr val="accent6"/>
            </a:effectRef>
            <a:fontRef idx="minor">
              <a:schemeClr val="tx1"/>
            </a:fontRef>
          </p:style>
        </p:cxnSp>
        <p:pic>
          <p:nvPicPr>
            <p:cNvPr id="48" name="Picture 5">
              <a:extLst>
                <a:ext uri="{FF2B5EF4-FFF2-40B4-BE49-F238E27FC236}">
                  <a16:creationId xmlns:a16="http://schemas.microsoft.com/office/drawing/2014/main" id="{96916B62-E8C9-4F47-A540-8951A1B8D6C4}"/>
                </a:ext>
              </a:extLst>
            </p:cNvPr>
            <p:cNvPicPr>
              <a:picLocks noChangeAspect="1" noChangeArrowheads="1"/>
            </p:cNvPicPr>
            <p:nvPr/>
          </p:nvPicPr>
          <p:blipFill>
            <a:blip r:embed="rId11" cstate="screen">
              <a:duotone>
                <a:schemeClr val="accent3">
                  <a:shade val="45000"/>
                  <a:satMod val="135000"/>
                </a:schemeClr>
                <a:prstClr val="white"/>
              </a:duotone>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7127361" y="3011823"/>
              <a:ext cx="220566" cy="632404"/>
            </a:xfrm>
            <a:prstGeom prst="rect">
              <a:avLst/>
            </a:prstGeom>
            <a:solidFill>
              <a:schemeClr val="bg1">
                <a:lumMod val="75000"/>
              </a:schemeClr>
            </a:solidFill>
            <a:ln>
              <a:noFill/>
            </a:ln>
          </p:spPr>
        </p:pic>
        <p:pic>
          <p:nvPicPr>
            <p:cNvPr id="49" name="Picture 5">
              <a:extLst>
                <a:ext uri="{FF2B5EF4-FFF2-40B4-BE49-F238E27FC236}">
                  <a16:creationId xmlns:a16="http://schemas.microsoft.com/office/drawing/2014/main" id="{B841736E-A84E-B61C-5309-96882A69A7B3}"/>
                </a:ext>
              </a:extLst>
            </p:cNvPr>
            <p:cNvPicPr>
              <a:picLocks noChangeAspect="1" noChangeArrowheads="1"/>
            </p:cNvPicPr>
            <p:nvPr/>
          </p:nvPicPr>
          <p:blipFill>
            <a:blip r:embed="rId1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66698" y="4531207"/>
              <a:ext cx="239218" cy="685882"/>
            </a:xfrm>
            <a:prstGeom prst="rect">
              <a:avLst/>
            </a:prstGeom>
            <a:solidFill>
              <a:schemeClr val="bg1">
                <a:lumMod val="75000"/>
              </a:schemeClr>
            </a:solidFill>
            <a:ln>
              <a:noFill/>
            </a:ln>
          </p:spPr>
        </p:pic>
        <p:pic>
          <p:nvPicPr>
            <p:cNvPr id="50" name="Picture 49">
              <a:extLst>
                <a:ext uri="{FF2B5EF4-FFF2-40B4-BE49-F238E27FC236}">
                  <a16:creationId xmlns:a16="http://schemas.microsoft.com/office/drawing/2014/main" id="{CD07CEBE-5CDB-87F3-EC5D-74252FF98E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0540" y="2218288"/>
              <a:ext cx="217452" cy="582844"/>
            </a:xfrm>
            <a:prstGeom prst="rect">
              <a:avLst/>
            </a:prstGeom>
          </p:spPr>
        </p:pic>
        <p:cxnSp>
          <p:nvCxnSpPr>
            <p:cNvPr id="51" name="Straight Arrow Connector 50">
              <a:extLst>
                <a:ext uri="{FF2B5EF4-FFF2-40B4-BE49-F238E27FC236}">
                  <a16:creationId xmlns:a16="http://schemas.microsoft.com/office/drawing/2014/main" id="{851950BE-7441-FAE8-915D-6B9401B095CD}"/>
                </a:ext>
              </a:extLst>
            </p:cNvPr>
            <p:cNvCxnSpPr>
              <a:cxnSpLocks/>
            </p:cNvCxnSpPr>
            <p:nvPr/>
          </p:nvCxnSpPr>
          <p:spPr>
            <a:xfrm flipV="1">
              <a:off x="7497435" y="3319029"/>
              <a:ext cx="1713488" cy="44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3C8341FA-4A04-6CEE-1C35-539260A7880C}"/>
                </a:ext>
              </a:extLst>
            </p:cNvPr>
            <p:cNvCxnSpPr/>
            <p:nvPr/>
          </p:nvCxnSpPr>
          <p:spPr>
            <a:xfrm>
              <a:off x="8393020" y="3345879"/>
              <a:ext cx="0" cy="767477"/>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8CAE6B9-93E1-4036-43D5-0B965CD721C8}"/>
                </a:ext>
              </a:extLst>
            </p:cNvPr>
            <p:cNvCxnSpPr>
              <a:cxnSpLocks/>
            </p:cNvCxnSpPr>
            <p:nvPr/>
          </p:nvCxnSpPr>
          <p:spPr>
            <a:xfrm>
              <a:off x="8377685" y="4080801"/>
              <a:ext cx="812800" cy="1628"/>
            </a:xfrm>
            <a:prstGeom prst="straightConnector1">
              <a:avLst/>
            </a:prstGeom>
            <a:ln w="38100">
              <a:solidFill>
                <a:schemeClr val="tx1"/>
              </a:solidFill>
              <a:prstDash val="dash"/>
              <a:tailEnd type="triangle"/>
            </a:ln>
          </p:spPr>
          <p:style>
            <a:lnRef idx="3">
              <a:schemeClr val="accent5"/>
            </a:lnRef>
            <a:fillRef idx="0">
              <a:schemeClr val="accent5"/>
            </a:fillRef>
            <a:effectRef idx="2">
              <a:schemeClr val="accent5"/>
            </a:effectRef>
            <a:fontRef idx="minor">
              <a:schemeClr val="tx1"/>
            </a:fontRef>
          </p:style>
        </p:cxnSp>
        <p:cxnSp>
          <p:nvCxnSpPr>
            <p:cNvPr id="54" name="Straight Arrow Connector 53">
              <a:extLst>
                <a:ext uri="{FF2B5EF4-FFF2-40B4-BE49-F238E27FC236}">
                  <a16:creationId xmlns:a16="http://schemas.microsoft.com/office/drawing/2014/main" id="{8C902DE4-ABBC-6836-95F5-77C170DAD2CD}"/>
                </a:ext>
              </a:extLst>
            </p:cNvPr>
            <p:cNvCxnSpPr>
              <a:cxnSpLocks/>
            </p:cNvCxnSpPr>
            <p:nvPr/>
          </p:nvCxnSpPr>
          <p:spPr>
            <a:xfrm flipV="1">
              <a:off x="7457919" y="2482502"/>
              <a:ext cx="1713488" cy="44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1FE5BFD3-C2BC-BFBB-08CE-611EDB46CB37}"/>
                </a:ext>
              </a:extLst>
            </p:cNvPr>
            <p:cNvCxnSpPr>
              <a:cxnSpLocks/>
            </p:cNvCxnSpPr>
            <p:nvPr/>
          </p:nvCxnSpPr>
          <p:spPr>
            <a:xfrm flipV="1">
              <a:off x="7479553" y="1769493"/>
              <a:ext cx="1713488" cy="44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pSp>
      <p:pic>
        <p:nvPicPr>
          <p:cNvPr id="4" name="Graphic 3" descr="Tick">
            <a:extLst>
              <a:ext uri="{FF2B5EF4-FFF2-40B4-BE49-F238E27FC236}">
                <a16:creationId xmlns:a16="http://schemas.microsoft.com/office/drawing/2014/main" id="{E280D0A7-A503-1E93-A8D9-1A85C2AE77A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822185" y="4681473"/>
            <a:ext cx="406667" cy="406667"/>
          </a:xfrm>
          <a:prstGeom prst="rect">
            <a:avLst/>
          </a:prstGeom>
        </p:spPr>
      </p:pic>
    </p:spTree>
    <p:extLst>
      <p:ext uri="{BB962C8B-B14F-4D97-AF65-F5344CB8AC3E}">
        <p14:creationId xmlns:p14="http://schemas.microsoft.com/office/powerpoint/2010/main" val="2216143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A7D2822-4182-C575-7EAA-41EA18103DB6}"/>
              </a:ext>
            </a:extLst>
          </p:cNvPr>
          <p:cNvSpPr/>
          <p:nvPr/>
        </p:nvSpPr>
        <p:spPr>
          <a:xfrm>
            <a:off x="700712" y="287961"/>
            <a:ext cx="3139157" cy="2214646"/>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9377C54-C6C5-C250-010A-AD91C0EB1341}"/>
              </a:ext>
            </a:extLst>
          </p:cNvPr>
          <p:cNvSpPr txBox="1"/>
          <p:nvPr/>
        </p:nvSpPr>
        <p:spPr>
          <a:xfrm>
            <a:off x="720889" y="645669"/>
            <a:ext cx="3129105" cy="420564"/>
          </a:xfrm>
          <a:prstGeom prst="rect">
            <a:avLst/>
          </a:prstGeom>
          <a:noFill/>
        </p:spPr>
        <p:txBody>
          <a:bodyPr wrap="square" rtlCol="0">
            <a:spAutoFit/>
          </a:bodyPr>
          <a:lstStyle/>
          <a:p>
            <a:pPr algn="ctr"/>
            <a:r>
              <a:rPr lang="en-GB" sz="2133" b="1" dirty="0">
                <a:solidFill>
                  <a:srgbClr val="660269"/>
                </a:solidFill>
              </a:rPr>
              <a:t>Producer Registration</a:t>
            </a:r>
          </a:p>
        </p:txBody>
      </p:sp>
      <p:sp>
        <p:nvSpPr>
          <p:cNvPr id="29" name="TextBox 28">
            <a:extLst>
              <a:ext uri="{FF2B5EF4-FFF2-40B4-BE49-F238E27FC236}">
                <a16:creationId xmlns:a16="http://schemas.microsoft.com/office/drawing/2014/main" id="{A10C1447-2415-E626-148F-CC505290CB9C}"/>
              </a:ext>
            </a:extLst>
          </p:cNvPr>
          <p:cNvSpPr txBox="1"/>
          <p:nvPr/>
        </p:nvSpPr>
        <p:spPr>
          <a:xfrm>
            <a:off x="625122" y="1014517"/>
            <a:ext cx="3268803" cy="369332"/>
          </a:xfrm>
          <a:prstGeom prst="rect">
            <a:avLst/>
          </a:prstGeom>
          <a:noFill/>
        </p:spPr>
        <p:txBody>
          <a:bodyPr wrap="square" rtlCol="0">
            <a:spAutoFit/>
          </a:bodyPr>
          <a:lstStyle/>
          <a:p>
            <a:pPr algn="ctr"/>
            <a:r>
              <a:rPr lang="en-GB" dirty="0"/>
              <a:t>Register Company Details</a:t>
            </a:r>
          </a:p>
        </p:txBody>
      </p:sp>
      <p:sp>
        <p:nvSpPr>
          <p:cNvPr id="30" name="TextBox 29">
            <a:extLst>
              <a:ext uri="{FF2B5EF4-FFF2-40B4-BE49-F238E27FC236}">
                <a16:creationId xmlns:a16="http://schemas.microsoft.com/office/drawing/2014/main" id="{C03474BF-6832-31AA-26AE-33DA5586E376}"/>
              </a:ext>
            </a:extLst>
          </p:cNvPr>
          <p:cNvSpPr txBox="1"/>
          <p:nvPr/>
        </p:nvSpPr>
        <p:spPr>
          <a:xfrm>
            <a:off x="661738" y="1704009"/>
            <a:ext cx="3139157" cy="368494"/>
          </a:xfrm>
          <a:prstGeom prst="rect">
            <a:avLst/>
          </a:prstGeom>
          <a:noFill/>
        </p:spPr>
        <p:txBody>
          <a:bodyPr wrap="square" rtlCol="0">
            <a:spAutoFit/>
          </a:bodyPr>
          <a:lstStyle/>
          <a:p>
            <a:pPr algn="ctr"/>
            <a:r>
              <a:rPr lang="en-GB" dirty="0"/>
              <a:t>Register Products</a:t>
            </a:r>
          </a:p>
        </p:txBody>
      </p:sp>
      <p:sp>
        <p:nvSpPr>
          <p:cNvPr id="31" name="TextBox 30">
            <a:extLst>
              <a:ext uri="{FF2B5EF4-FFF2-40B4-BE49-F238E27FC236}">
                <a16:creationId xmlns:a16="http://schemas.microsoft.com/office/drawing/2014/main" id="{0CAE4F19-975C-A5CB-3024-EA0724032377}"/>
              </a:ext>
            </a:extLst>
          </p:cNvPr>
          <p:cNvSpPr txBox="1"/>
          <p:nvPr/>
        </p:nvSpPr>
        <p:spPr>
          <a:xfrm>
            <a:off x="689946" y="1374925"/>
            <a:ext cx="3139157" cy="369332"/>
          </a:xfrm>
          <a:prstGeom prst="rect">
            <a:avLst/>
          </a:prstGeom>
          <a:noFill/>
        </p:spPr>
        <p:txBody>
          <a:bodyPr wrap="square" rtlCol="0">
            <a:spAutoFit/>
          </a:bodyPr>
          <a:lstStyle/>
          <a:p>
            <a:pPr algn="ctr"/>
            <a:r>
              <a:rPr lang="en-GB" dirty="0"/>
              <a:t>Sign Producer Agreement</a:t>
            </a:r>
          </a:p>
        </p:txBody>
      </p:sp>
      <p:sp>
        <p:nvSpPr>
          <p:cNvPr id="57" name="TextBox 56">
            <a:extLst>
              <a:ext uri="{FF2B5EF4-FFF2-40B4-BE49-F238E27FC236}">
                <a16:creationId xmlns:a16="http://schemas.microsoft.com/office/drawing/2014/main" id="{4F480B84-77E0-D2CC-56A8-E7CECCD1D7D8}"/>
              </a:ext>
            </a:extLst>
          </p:cNvPr>
          <p:cNvSpPr txBox="1"/>
          <p:nvPr/>
        </p:nvSpPr>
        <p:spPr>
          <a:xfrm>
            <a:off x="654161" y="2032255"/>
            <a:ext cx="3107760" cy="369332"/>
          </a:xfrm>
          <a:prstGeom prst="rect">
            <a:avLst/>
          </a:prstGeom>
          <a:noFill/>
        </p:spPr>
        <p:txBody>
          <a:bodyPr wrap="square" rtlCol="0">
            <a:spAutoFit/>
          </a:bodyPr>
          <a:lstStyle/>
          <a:p>
            <a:pPr algn="ctr"/>
            <a:r>
              <a:rPr lang="en-GB" dirty="0"/>
              <a:t>Submit Annual Forecasts</a:t>
            </a:r>
          </a:p>
        </p:txBody>
      </p:sp>
      <p:cxnSp>
        <p:nvCxnSpPr>
          <p:cNvPr id="58" name="Straight Arrow Connector 57">
            <a:extLst>
              <a:ext uri="{FF2B5EF4-FFF2-40B4-BE49-F238E27FC236}">
                <a16:creationId xmlns:a16="http://schemas.microsoft.com/office/drawing/2014/main" id="{D1D1E23A-5484-235A-5CDA-04B4DCB2D29D}"/>
              </a:ext>
            </a:extLst>
          </p:cNvPr>
          <p:cNvCxnSpPr>
            <a:cxnSpLocks/>
          </p:cNvCxnSpPr>
          <p:nvPr/>
        </p:nvCxnSpPr>
        <p:spPr>
          <a:xfrm flipH="1">
            <a:off x="1480823" y="2779116"/>
            <a:ext cx="2869165" cy="0"/>
          </a:xfrm>
          <a:prstGeom prst="straightConnector1">
            <a:avLst/>
          </a:prstGeom>
          <a:ln w="57150">
            <a:solidFill>
              <a:srgbClr val="66026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5DE2BF4-BB26-899F-50CB-C02BF7C9B120}"/>
              </a:ext>
            </a:extLst>
          </p:cNvPr>
          <p:cNvSpPr txBox="1"/>
          <p:nvPr/>
        </p:nvSpPr>
        <p:spPr>
          <a:xfrm>
            <a:off x="731016" y="271287"/>
            <a:ext cx="3108853" cy="420564"/>
          </a:xfrm>
          <a:prstGeom prst="rect">
            <a:avLst/>
          </a:prstGeom>
          <a:noFill/>
        </p:spPr>
        <p:txBody>
          <a:bodyPr wrap="square" rtlCol="0">
            <a:spAutoFit/>
          </a:bodyPr>
          <a:lstStyle/>
          <a:p>
            <a:pPr algn="ctr"/>
            <a:r>
              <a:rPr lang="en-GB" sz="2133" b="1" dirty="0"/>
              <a:t>13 Dec - 28 Feb</a:t>
            </a:r>
          </a:p>
        </p:txBody>
      </p:sp>
      <p:sp>
        <p:nvSpPr>
          <p:cNvPr id="60" name="TextBox 59">
            <a:extLst>
              <a:ext uri="{FF2B5EF4-FFF2-40B4-BE49-F238E27FC236}">
                <a16:creationId xmlns:a16="http://schemas.microsoft.com/office/drawing/2014/main" id="{2A2E628D-FAFA-6389-1939-C751BAA855B9}"/>
              </a:ext>
            </a:extLst>
          </p:cNvPr>
          <p:cNvSpPr txBox="1"/>
          <p:nvPr/>
        </p:nvSpPr>
        <p:spPr>
          <a:xfrm>
            <a:off x="8014961" y="1014517"/>
            <a:ext cx="3487093" cy="646331"/>
          </a:xfrm>
          <a:prstGeom prst="rect">
            <a:avLst/>
          </a:prstGeom>
          <a:noFill/>
        </p:spPr>
        <p:txBody>
          <a:bodyPr wrap="square" rtlCol="0">
            <a:spAutoFit/>
          </a:bodyPr>
          <a:lstStyle/>
          <a:p>
            <a:r>
              <a:rPr lang="en-GB" sz="3600" b="1" dirty="0">
                <a:solidFill>
                  <a:srgbClr val="660269"/>
                </a:solidFill>
              </a:rPr>
              <a:t>Producers</a:t>
            </a:r>
          </a:p>
        </p:txBody>
      </p:sp>
      <p:cxnSp>
        <p:nvCxnSpPr>
          <p:cNvPr id="61" name="Straight Arrow Connector 60">
            <a:extLst>
              <a:ext uri="{FF2B5EF4-FFF2-40B4-BE49-F238E27FC236}">
                <a16:creationId xmlns:a16="http://schemas.microsoft.com/office/drawing/2014/main" id="{4D6C0D6F-E4FE-FDF6-C075-26C8D63C8512}"/>
              </a:ext>
            </a:extLst>
          </p:cNvPr>
          <p:cNvCxnSpPr>
            <a:cxnSpLocks/>
          </p:cNvCxnSpPr>
          <p:nvPr/>
        </p:nvCxnSpPr>
        <p:spPr>
          <a:xfrm flipV="1">
            <a:off x="3396225" y="1282446"/>
            <a:ext cx="1353984" cy="557496"/>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E102E48E-BA77-4BB3-950F-A1552BB399BE}"/>
              </a:ext>
            </a:extLst>
          </p:cNvPr>
          <p:cNvSpPr txBox="1"/>
          <p:nvPr/>
        </p:nvSpPr>
        <p:spPr>
          <a:xfrm>
            <a:off x="4986607" y="1682358"/>
            <a:ext cx="2044092" cy="923330"/>
          </a:xfrm>
          <a:prstGeom prst="rect">
            <a:avLst/>
          </a:prstGeom>
          <a:noFill/>
        </p:spPr>
        <p:txBody>
          <a:bodyPr wrap="square" rtlCol="0">
            <a:spAutoFit/>
          </a:bodyPr>
          <a:lstStyle/>
          <a:p>
            <a:pPr algn="ctr"/>
            <a:r>
              <a:rPr lang="en-GB" dirty="0"/>
              <a:t>Ensure GS1 Barcode on all Products</a:t>
            </a:r>
          </a:p>
        </p:txBody>
      </p:sp>
      <p:pic>
        <p:nvPicPr>
          <p:cNvPr id="63" name="Picture 2">
            <a:extLst>
              <a:ext uri="{FF2B5EF4-FFF2-40B4-BE49-F238E27FC236}">
                <a16:creationId xmlns:a16="http://schemas.microsoft.com/office/drawing/2014/main" id="{2D932BDE-3687-DC23-60BD-3263D1950B92}"/>
              </a:ext>
              <a:ext uri="{C183D7F6-B498-43B3-948B-1728B52AA6E4}">
                <adec:decorative xmlns:adec="http://schemas.microsoft.com/office/drawing/2017/decorative" val="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71045" y="248510"/>
            <a:ext cx="2075216" cy="126756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D3317E6D-B5E6-48AD-684F-0BC9DA9FF9D5}"/>
              </a:ext>
            </a:extLst>
          </p:cNvPr>
          <p:cNvSpPr txBox="1"/>
          <p:nvPr/>
        </p:nvSpPr>
        <p:spPr>
          <a:xfrm>
            <a:off x="8213996" y="2409784"/>
            <a:ext cx="3658452" cy="369332"/>
          </a:xfrm>
          <a:prstGeom prst="rect">
            <a:avLst/>
          </a:prstGeom>
          <a:noFill/>
        </p:spPr>
        <p:txBody>
          <a:bodyPr wrap="square" rtlCol="0">
            <a:spAutoFit/>
          </a:bodyPr>
          <a:lstStyle/>
          <a:p>
            <a:r>
              <a:rPr lang="en-GB" b="1" dirty="0">
                <a:solidFill>
                  <a:srgbClr val="660269"/>
                </a:solidFill>
              </a:rPr>
              <a:t>Consumer Marketing Campaign</a:t>
            </a:r>
          </a:p>
        </p:txBody>
      </p:sp>
      <p:cxnSp>
        <p:nvCxnSpPr>
          <p:cNvPr id="65" name="Straight Arrow Connector 64">
            <a:extLst>
              <a:ext uri="{FF2B5EF4-FFF2-40B4-BE49-F238E27FC236}">
                <a16:creationId xmlns:a16="http://schemas.microsoft.com/office/drawing/2014/main" id="{22D16DEF-9190-5819-C518-B8C3D7B6A609}"/>
              </a:ext>
            </a:extLst>
          </p:cNvPr>
          <p:cNvCxnSpPr>
            <a:cxnSpLocks/>
          </p:cNvCxnSpPr>
          <p:nvPr/>
        </p:nvCxnSpPr>
        <p:spPr>
          <a:xfrm>
            <a:off x="8213996" y="2841089"/>
            <a:ext cx="3658452" cy="7455"/>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E9C4CF0-17A5-7D87-DCCD-BBA91021C5DB}"/>
              </a:ext>
            </a:extLst>
          </p:cNvPr>
          <p:cNvSpPr txBox="1"/>
          <p:nvPr/>
        </p:nvSpPr>
        <p:spPr>
          <a:xfrm>
            <a:off x="469900" y="4942935"/>
            <a:ext cx="5118100" cy="584775"/>
          </a:xfrm>
          <a:prstGeom prst="rect">
            <a:avLst/>
          </a:prstGeom>
          <a:noFill/>
        </p:spPr>
        <p:txBody>
          <a:bodyPr wrap="square" rtlCol="0">
            <a:spAutoFit/>
          </a:bodyPr>
          <a:lstStyle/>
          <a:p>
            <a:pPr algn="ctr"/>
            <a:r>
              <a:rPr lang="en-GB" sz="3200" b="1" dirty="0">
                <a:solidFill>
                  <a:srgbClr val="660269"/>
                </a:solidFill>
              </a:rPr>
              <a:t>Return Point Operators</a:t>
            </a:r>
          </a:p>
        </p:txBody>
      </p:sp>
      <p:sp>
        <p:nvSpPr>
          <p:cNvPr id="67" name="Rounded Rectangle 66">
            <a:extLst>
              <a:ext uri="{FF2B5EF4-FFF2-40B4-BE49-F238E27FC236}">
                <a16:creationId xmlns:a16="http://schemas.microsoft.com/office/drawing/2014/main" id="{6060796A-69EC-4719-7C09-6189540FE2DB}"/>
              </a:ext>
            </a:extLst>
          </p:cNvPr>
          <p:cNvSpPr/>
          <p:nvPr/>
        </p:nvSpPr>
        <p:spPr>
          <a:xfrm>
            <a:off x="5849038" y="4347007"/>
            <a:ext cx="3471425" cy="2214646"/>
          </a:xfrm>
          <a:prstGeom prst="roundRect">
            <a:avLst/>
          </a:prstGeom>
          <a:solidFill>
            <a:srgbClr val="D8D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TextBox 67">
            <a:extLst>
              <a:ext uri="{FF2B5EF4-FFF2-40B4-BE49-F238E27FC236}">
                <a16:creationId xmlns:a16="http://schemas.microsoft.com/office/drawing/2014/main" id="{52D34235-1A65-F1D9-3125-DF1B67ADDDA5}"/>
              </a:ext>
            </a:extLst>
          </p:cNvPr>
          <p:cNvSpPr txBox="1"/>
          <p:nvPr/>
        </p:nvSpPr>
        <p:spPr>
          <a:xfrm>
            <a:off x="5879258" y="4772380"/>
            <a:ext cx="3441205" cy="748795"/>
          </a:xfrm>
          <a:prstGeom prst="rect">
            <a:avLst/>
          </a:prstGeom>
          <a:noFill/>
        </p:spPr>
        <p:txBody>
          <a:bodyPr wrap="square" rtlCol="0">
            <a:spAutoFit/>
          </a:bodyPr>
          <a:lstStyle/>
          <a:p>
            <a:pPr algn="ctr"/>
            <a:r>
              <a:rPr lang="en-GB" sz="2133" b="1" dirty="0">
                <a:solidFill>
                  <a:srgbClr val="660269"/>
                </a:solidFill>
              </a:rPr>
              <a:t>Return Point Operator Registration</a:t>
            </a:r>
          </a:p>
        </p:txBody>
      </p:sp>
      <p:sp>
        <p:nvSpPr>
          <p:cNvPr id="69" name="TextBox 68">
            <a:extLst>
              <a:ext uri="{FF2B5EF4-FFF2-40B4-BE49-F238E27FC236}">
                <a16:creationId xmlns:a16="http://schemas.microsoft.com/office/drawing/2014/main" id="{F5389AEA-CF26-CF37-9008-5B598FA1B4EA}"/>
              </a:ext>
            </a:extLst>
          </p:cNvPr>
          <p:cNvSpPr txBox="1"/>
          <p:nvPr/>
        </p:nvSpPr>
        <p:spPr>
          <a:xfrm>
            <a:off x="5879257" y="5485760"/>
            <a:ext cx="3441205" cy="369332"/>
          </a:xfrm>
          <a:prstGeom prst="rect">
            <a:avLst/>
          </a:prstGeom>
          <a:noFill/>
        </p:spPr>
        <p:txBody>
          <a:bodyPr wrap="square" rtlCol="0">
            <a:spAutoFit/>
          </a:bodyPr>
          <a:lstStyle/>
          <a:p>
            <a:pPr algn="ctr"/>
            <a:r>
              <a:rPr lang="en-GB" dirty="0"/>
              <a:t>Register Company Details</a:t>
            </a:r>
          </a:p>
        </p:txBody>
      </p:sp>
      <p:sp>
        <p:nvSpPr>
          <p:cNvPr id="70" name="TextBox 69">
            <a:extLst>
              <a:ext uri="{FF2B5EF4-FFF2-40B4-BE49-F238E27FC236}">
                <a16:creationId xmlns:a16="http://schemas.microsoft.com/office/drawing/2014/main" id="{5D791829-DC78-EB62-683B-0E71E5A2DC99}"/>
              </a:ext>
            </a:extLst>
          </p:cNvPr>
          <p:cNvSpPr txBox="1"/>
          <p:nvPr/>
        </p:nvSpPr>
        <p:spPr>
          <a:xfrm>
            <a:off x="5879256" y="6134074"/>
            <a:ext cx="3523968" cy="359009"/>
          </a:xfrm>
          <a:prstGeom prst="rect">
            <a:avLst/>
          </a:prstGeom>
          <a:noFill/>
        </p:spPr>
        <p:txBody>
          <a:bodyPr wrap="square" rtlCol="0">
            <a:spAutoFit/>
          </a:bodyPr>
          <a:lstStyle/>
          <a:p>
            <a:pPr algn="ctr"/>
            <a:r>
              <a:rPr lang="en-GB" sz="1733" dirty="0"/>
              <a:t>Specify Type: Manual / RVM</a:t>
            </a:r>
          </a:p>
        </p:txBody>
      </p:sp>
      <p:sp>
        <p:nvSpPr>
          <p:cNvPr id="71" name="TextBox 70">
            <a:extLst>
              <a:ext uri="{FF2B5EF4-FFF2-40B4-BE49-F238E27FC236}">
                <a16:creationId xmlns:a16="http://schemas.microsoft.com/office/drawing/2014/main" id="{BD5F1825-7277-C66D-7E52-6C61806237E2}"/>
              </a:ext>
            </a:extLst>
          </p:cNvPr>
          <p:cNvSpPr txBox="1"/>
          <p:nvPr/>
        </p:nvSpPr>
        <p:spPr>
          <a:xfrm>
            <a:off x="5879256" y="5800157"/>
            <a:ext cx="3441204" cy="369332"/>
          </a:xfrm>
          <a:prstGeom prst="rect">
            <a:avLst/>
          </a:prstGeom>
          <a:noFill/>
        </p:spPr>
        <p:txBody>
          <a:bodyPr wrap="square" rtlCol="0">
            <a:spAutoFit/>
          </a:bodyPr>
          <a:lstStyle/>
          <a:p>
            <a:pPr algn="ctr"/>
            <a:r>
              <a:rPr lang="en-GB" dirty="0"/>
              <a:t>Provide Collection Location</a:t>
            </a:r>
          </a:p>
        </p:txBody>
      </p:sp>
      <p:sp>
        <p:nvSpPr>
          <p:cNvPr id="72" name="TextBox 71">
            <a:extLst>
              <a:ext uri="{FF2B5EF4-FFF2-40B4-BE49-F238E27FC236}">
                <a16:creationId xmlns:a16="http://schemas.microsoft.com/office/drawing/2014/main" id="{E259ACE4-10BC-AE4C-B7CA-0B2312957950}"/>
              </a:ext>
            </a:extLst>
          </p:cNvPr>
          <p:cNvSpPr txBox="1"/>
          <p:nvPr/>
        </p:nvSpPr>
        <p:spPr>
          <a:xfrm>
            <a:off x="5879258" y="4376130"/>
            <a:ext cx="3471425" cy="420564"/>
          </a:xfrm>
          <a:prstGeom prst="rect">
            <a:avLst/>
          </a:prstGeom>
          <a:noFill/>
        </p:spPr>
        <p:txBody>
          <a:bodyPr wrap="square" rtlCol="0">
            <a:spAutoFit/>
          </a:bodyPr>
          <a:lstStyle/>
          <a:p>
            <a:pPr algn="ctr"/>
            <a:r>
              <a:rPr lang="en-GB" sz="2133" b="1" dirty="0"/>
              <a:t>Ongoing from March</a:t>
            </a:r>
          </a:p>
        </p:txBody>
      </p:sp>
      <p:grpSp>
        <p:nvGrpSpPr>
          <p:cNvPr id="73" name="Group 72">
            <a:extLst>
              <a:ext uri="{FF2B5EF4-FFF2-40B4-BE49-F238E27FC236}">
                <a16:creationId xmlns:a16="http://schemas.microsoft.com/office/drawing/2014/main" id="{BC3076C8-3CBC-FA13-C1B1-54AFE80F5A8C}"/>
              </a:ext>
            </a:extLst>
          </p:cNvPr>
          <p:cNvGrpSpPr/>
          <p:nvPr/>
        </p:nvGrpSpPr>
        <p:grpSpPr>
          <a:xfrm>
            <a:off x="1432727" y="3034582"/>
            <a:ext cx="9326546" cy="984858"/>
            <a:chOff x="3609359" y="4514205"/>
            <a:chExt cx="13989819" cy="1477287"/>
          </a:xfrm>
          <a:solidFill>
            <a:srgbClr val="660269"/>
          </a:solidFill>
        </p:grpSpPr>
        <p:sp>
          <p:nvSpPr>
            <p:cNvPr id="74" name="Rounded Rectangle 73">
              <a:extLst>
                <a:ext uri="{FF2B5EF4-FFF2-40B4-BE49-F238E27FC236}">
                  <a16:creationId xmlns:a16="http://schemas.microsoft.com/office/drawing/2014/main" id="{F79E1D43-98C3-7FEB-DEEA-7E3499837B63}"/>
                </a:ext>
              </a:extLst>
            </p:cNvPr>
            <p:cNvSpPr/>
            <p:nvPr/>
          </p:nvSpPr>
          <p:spPr>
            <a:xfrm>
              <a:off x="3609359" y="4537490"/>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DEC</a:t>
              </a:r>
            </a:p>
            <a:p>
              <a:pPr algn="ctr"/>
              <a:r>
                <a:rPr lang="en-US" sz="2000" dirty="0"/>
                <a:t>2022</a:t>
              </a:r>
            </a:p>
          </p:txBody>
        </p:sp>
        <p:sp>
          <p:nvSpPr>
            <p:cNvPr id="75" name="Rounded Rectangle 74">
              <a:extLst>
                <a:ext uri="{FF2B5EF4-FFF2-40B4-BE49-F238E27FC236}">
                  <a16:creationId xmlns:a16="http://schemas.microsoft.com/office/drawing/2014/main" id="{8CAF47D2-4E99-3A67-DC92-C8B37E5DC53C}"/>
                </a:ext>
              </a:extLst>
            </p:cNvPr>
            <p:cNvSpPr/>
            <p:nvPr/>
          </p:nvSpPr>
          <p:spPr>
            <a:xfrm>
              <a:off x="5068823" y="4537490"/>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JAN</a:t>
              </a:r>
            </a:p>
            <a:p>
              <a:pPr algn="ctr"/>
              <a:r>
                <a:rPr lang="en-US" sz="2000" dirty="0"/>
                <a:t>2023</a:t>
              </a:r>
            </a:p>
          </p:txBody>
        </p:sp>
        <p:sp>
          <p:nvSpPr>
            <p:cNvPr id="76" name="Rounded Rectangle 75">
              <a:extLst>
                <a:ext uri="{FF2B5EF4-FFF2-40B4-BE49-F238E27FC236}">
                  <a16:creationId xmlns:a16="http://schemas.microsoft.com/office/drawing/2014/main" id="{73A1BDBF-F6DE-BB9D-7DC0-43A37EAC07B7}"/>
                </a:ext>
              </a:extLst>
            </p:cNvPr>
            <p:cNvSpPr/>
            <p:nvPr/>
          </p:nvSpPr>
          <p:spPr>
            <a:xfrm>
              <a:off x="6527037" y="4537490"/>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FEB</a:t>
              </a:r>
            </a:p>
            <a:p>
              <a:pPr algn="ctr"/>
              <a:r>
                <a:rPr lang="en-US" sz="2000" dirty="0"/>
                <a:t>2023</a:t>
              </a:r>
            </a:p>
          </p:txBody>
        </p:sp>
        <p:sp>
          <p:nvSpPr>
            <p:cNvPr id="77" name="Rounded Rectangle 76">
              <a:extLst>
                <a:ext uri="{FF2B5EF4-FFF2-40B4-BE49-F238E27FC236}">
                  <a16:creationId xmlns:a16="http://schemas.microsoft.com/office/drawing/2014/main" id="{8981A6D6-4528-73EA-516D-0141BE17355D}"/>
                </a:ext>
              </a:extLst>
            </p:cNvPr>
            <p:cNvSpPr/>
            <p:nvPr/>
          </p:nvSpPr>
          <p:spPr>
            <a:xfrm>
              <a:off x="7985251" y="4543692"/>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MAR</a:t>
              </a:r>
            </a:p>
            <a:p>
              <a:pPr algn="ctr"/>
              <a:r>
                <a:rPr lang="en-US" sz="2000" dirty="0"/>
                <a:t>2023</a:t>
              </a:r>
            </a:p>
          </p:txBody>
        </p:sp>
        <p:sp>
          <p:nvSpPr>
            <p:cNvPr id="78" name="Rounded Rectangle 77">
              <a:extLst>
                <a:ext uri="{FF2B5EF4-FFF2-40B4-BE49-F238E27FC236}">
                  <a16:creationId xmlns:a16="http://schemas.microsoft.com/office/drawing/2014/main" id="{F8453EF6-76D8-0895-3CAE-B14BB2796103}"/>
                </a:ext>
              </a:extLst>
            </p:cNvPr>
            <p:cNvSpPr/>
            <p:nvPr/>
          </p:nvSpPr>
          <p:spPr>
            <a:xfrm>
              <a:off x="9443465" y="4537490"/>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APR</a:t>
              </a:r>
            </a:p>
            <a:p>
              <a:pPr algn="ctr"/>
              <a:r>
                <a:rPr lang="en-US" sz="2000" dirty="0"/>
                <a:t>2023</a:t>
              </a:r>
            </a:p>
          </p:txBody>
        </p:sp>
        <p:sp>
          <p:nvSpPr>
            <p:cNvPr id="79" name="Rounded Rectangle 78">
              <a:extLst>
                <a:ext uri="{FF2B5EF4-FFF2-40B4-BE49-F238E27FC236}">
                  <a16:creationId xmlns:a16="http://schemas.microsoft.com/office/drawing/2014/main" id="{C3D4C73A-B8D2-93A3-7933-C77147A0275B}"/>
                </a:ext>
              </a:extLst>
            </p:cNvPr>
            <p:cNvSpPr/>
            <p:nvPr/>
          </p:nvSpPr>
          <p:spPr>
            <a:xfrm>
              <a:off x="10896023" y="4530478"/>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MAY</a:t>
              </a:r>
            </a:p>
            <a:p>
              <a:pPr algn="ctr"/>
              <a:r>
                <a:rPr lang="en-US" sz="2000" dirty="0"/>
                <a:t>2023</a:t>
              </a:r>
            </a:p>
          </p:txBody>
        </p:sp>
        <p:sp>
          <p:nvSpPr>
            <p:cNvPr id="80" name="Rounded Rectangle 79">
              <a:extLst>
                <a:ext uri="{FF2B5EF4-FFF2-40B4-BE49-F238E27FC236}">
                  <a16:creationId xmlns:a16="http://schemas.microsoft.com/office/drawing/2014/main" id="{C313A36D-2F5A-46C7-B194-452EBC6CA0BC}"/>
                </a:ext>
              </a:extLst>
            </p:cNvPr>
            <p:cNvSpPr/>
            <p:nvPr/>
          </p:nvSpPr>
          <p:spPr>
            <a:xfrm>
              <a:off x="12320993" y="4537490"/>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JUN</a:t>
              </a:r>
            </a:p>
            <a:p>
              <a:pPr algn="ctr"/>
              <a:r>
                <a:rPr lang="en-US" sz="2000" dirty="0"/>
                <a:t>2023</a:t>
              </a:r>
            </a:p>
          </p:txBody>
        </p:sp>
        <p:sp>
          <p:nvSpPr>
            <p:cNvPr id="81" name="Rounded Rectangle 80">
              <a:extLst>
                <a:ext uri="{FF2B5EF4-FFF2-40B4-BE49-F238E27FC236}">
                  <a16:creationId xmlns:a16="http://schemas.microsoft.com/office/drawing/2014/main" id="{AD50B669-210A-3EFF-85BD-49B3E316020A}"/>
                </a:ext>
              </a:extLst>
            </p:cNvPr>
            <p:cNvSpPr/>
            <p:nvPr/>
          </p:nvSpPr>
          <p:spPr>
            <a:xfrm>
              <a:off x="13773551" y="4537490"/>
              <a:ext cx="1386070" cy="14478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JUL</a:t>
              </a:r>
            </a:p>
            <a:p>
              <a:pPr algn="ctr"/>
              <a:r>
                <a:rPr lang="en-US" sz="2000" dirty="0"/>
                <a:t>2023</a:t>
              </a:r>
            </a:p>
          </p:txBody>
        </p:sp>
        <p:sp>
          <p:nvSpPr>
            <p:cNvPr id="82" name="Pentagon 81">
              <a:extLst>
                <a:ext uri="{FF2B5EF4-FFF2-40B4-BE49-F238E27FC236}">
                  <a16:creationId xmlns:a16="http://schemas.microsoft.com/office/drawing/2014/main" id="{836E5F75-51E0-4EE0-5851-9D9B41F32C3C}"/>
                </a:ext>
              </a:extLst>
            </p:cNvPr>
            <p:cNvSpPr/>
            <p:nvPr/>
          </p:nvSpPr>
          <p:spPr>
            <a:xfrm>
              <a:off x="15257211" y="4514205"/>
              <a:ext cx="2341967" cy="1447800"/>
            </a:xfrm>
            <a:prstGeom prst="homePlate">
              <a:avLst/>
            </a:prstGeom>
            <a:grpFill/>
            <a:ln w="57150">
              <a:solidFill>
                <a:srgbClr val="D8D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16 AUG</a:t>
              </a:r>
            </a:p>
            <a:p>
              <a:pPr algn="ctr"/>
              <a:r>
                <a:rPr lang="en-US" sz="2000" dirty="0"/>
                <a:t>2023</a:t>
              </a:r>
            </a:p>
          </p:txBody>
        </p:sp>
      </p:grpSp>
      <p:cxnSp>
        <p:nvCxnSpPr>
          <p:cNvPr id="85" name="Straight Arrow Connector 84">
            <a:extLst>
              <a:ext uri="{FF2B5EF4-FFF2-40B4-BE49-F238E27FC236}">
                <a16:creationId xmlns:a16="http://schemas.microsoft.com/office/drawing/2014/main" id="{D5462299-4A03-DA12-386B-6D6D920C0F03}"/>
              </a:ext>
            </a:extLst>
          </p:cNvPr>
          <p:cNvCxnSpPr>
            <a:cxnSpLocks/>
          </p:cNvCxnSpPr>
          <p:nvPr/>
        </p:nvCxnSpPr>
        <p:spPr>
          <a:xfrm flipH="1">
            <a:off x="4301893" y="4165600"/>
            <a:ext cx="7570555" cy="0"/>
          </a:xfrm>
          <a:prstGeom prst="straightConnector1">
            <a:avLst/>
          </a:prstGeom>
          <a:ln w="57150">
            <a:solidFill>
              <a:srgbClr val="660269"/>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93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0-#ppt_w/2"/>
                                          </p:val>
                                        </p:tav>
                                        <p:tav tm="100000">
                                          <p:val>
                                            <p:strVal val="#ppt_x"/>
                                          </p:val>
                                        </p:tav>
                                      </p:tavLst>
                                    </p:anim>
                                    <p:anim calcmode="lin" valueType="num">
                                      <p:cBhvr additive="base">
                                        <p:cTn id="8" dur="500" fill="hold"/>
                                        <p:tgtEl>
                                          <p:spTgt spid="7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100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par>
                          <p:cTn id="13" fill="hold">
                            <p:stCondLst>
                              <p:cond delay="2000"/>
                            </p:stCondLst>
                            <p:childTnLst>
                              <p:par>
                                <p:cTn id="14" presetID="22" presetClass="entr" presetSubtype="1" fill="hold" grpId="0"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3000"/>
                            </p:stCondLst>
                            <p:childTnLst>
                              <p:par>
                                <p:cTn id="18" presetID="22" presetClass="entr" presetSubtype="8" fill="hold" nodeType="afterEffect">
                                  <p:stCondLst>
                                    <p:cond delay="0"/>
                                  </p:stCondLst>
                                  <p:childTnLst>
                                    <p:set>
                                      <p:cBhvr>
                                        <p:cTn id="19" dur="1" fill="hold">
                                          <p:stCondLst>
                                            <p:cond delay="0"/>
                                          </p:stCondLst>
                                        </p:cTn>
                                        <p:tgtEl>
                                          <p:spTgt spid="59">
                                            <p:txEl>
                                              <p:pRg st="0" end="0"/>
                                            </p:txEl>
                                          </p:spTgt>
                                        </p:tgtEl>
                                        <p:attrNameLst>
                                          <p:attrName>style.visibility</p:attrName>
                                        </p:attrNameLst>
                                      </p:cBhvr>
                                      <p:to>
                                        <p:strVal val="visible"/>
                                      </p:to>
                                    </p:set>
                                    <p:animEffect transition="in" filter="wipe(left)">
                                      <p:cBhvr>
                                        <p:cTn id="20" dur="500"/>
                                        <p:tgtEl>
                                          <p:spTgt spid="59">
                                            <p:txEl>
                                              <p:pRg st="0" end="0"/>
                                            </p:txEl>
                                          </p:spTgt>
                                        </p:tgtEl>
                                      </p:cBhvr>
                                    </p:animEffect>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500"/>
                                        <p:tgtEl>
                                          <p:spTgt spid="29">
                                            <p:txEl>
                                              <p:pRg st="0" end="0"/>
                                            </p:txEl>
                                          </p:spTgt>
                                        </p:tgtEl>
                                      </p:cBhvr>
                                    </p:animEffect>
                                  </p:childTnLst>
                                </p:cTn>
                              </p:par>
                            </p:childTnLst>
                          </p:cTn>
                        </p:par>
                        <p:par>
                          <p:cTn id="29" fill="hold">
                            <p:stCondLst>
                              <p:cond delay="4500"/>
                            </p:stCondLst>
                            <p:childTnLst>
                              <p:par>
                                <p:cTn id="30" presetID="22" presetClass="entr" presetSubtype="8" fill="hold" nodeType="after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left)">
                                      <p:cBhvr>
                                        <p:cTn id="32" dur="500"/>
                                        <p:tgtEl>
                                          <p:spTgt spid="31">
                                            <p:txEl>
                                              <p:pRg st="0" end="0"/>
                                            </p:txEl>
                                          </p:spTgt>
                                        </p:tgtEl>
                                      </p:cBhvr>
                                    </p:animEffect>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animEffect transition="in" filter="wipe(left)">
                                      <p:cBhvr>
                                        <p:cTn id="36" dur="500"/>
                                        <p:tgtEl>
                                          <p:spTgt spid="30">
                                            <p:txEl>
                                              <p:pRg st="0" end="0"/>
                                            </p:txEl>
                                          </p:spTgt>
                                        </p:tgtEl>
                                      </p:cBhvr>
                                    </p:animEffect>
                                  </p:childTnLst>
                                </p:cTn>
                              </p:par>
                            </p:childTnLst>
                          </p:cTn>
                        </p:par>
                        <p:par>
                          <p:cTn id="37" fill="hold">
                            <p:stCondLst>
                              <p:cond delay="5500"/>
                            </p:stCondLst>
                            <p:childTnLst>
                              <p:par>
                                <p:cTn id="38" presetID="22" presetClass="entr" presetSubtype="8" fill="hold" nodeType="afterEffect">
                                  <p:stCondLst>
                                    <p:cond delay="0"/>
                                  </p:stCondLst>
                                  <p:childTnLst>
                                    <p:set>
                                      <p:cBhvr>
                                        <p:cTn id="39" dur="1" fill="hold">
                                          <p:stCondLst>
                                            <p:cond delay="0"/>
                                          </p:stCondLst>
                                        </p:cTn>
                                        <p:tgtEl>
                                          <p:spTgt spid="57">
                                            <p:txEl>
                                              <p:pRg st="0" end="0"/>
                                            </p:txEl>
                                          </p:spTgt>
                                        </p:tgtEl>
                                        <p:attrNameLst>
                                          <p:attrName>style.visibility</p:attrName>
                                        </p:attrNameLst>
                                      </p:cBhvr>
                                      <p:to>
                                        <p:strVal val="visible"/>
                                      </p:to>
                                    </p:set>
                                    <p:animEffect transition="in" filter="wipe(left)">
                                      <p:cBhvr>
                                        <p:cTn id="40" dur="500"/>
                                        <p:tgtEl>
                                          <p:spTgt spid="57">
                                            <p:txEl>
                                              <p:pRg st="0" end="0"/>
                                            </p:txEl>
                                          </p:spTgt>
                                        </p:tgtEl>
                                      </p:cBhvr>
                                    </p:animEffect>
                                  </p:childTnLst>
                                </p:cTn>
                              </p:par>
                            </p:childTnLst>
                          </p:cTn>
                        </p:par>
                        <p:par>
                          <p:cTn id="41" fill="hold">
                            <p:stCondLst>
                              <p:cond delay="6000"/>
                            </p:stCondLst>
                            <p:childTnLst>
                              <p:par>
                                <p:cTn id="42" presetID="22" presetClass="entr" presetSubtype="4"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down)">
                                      <p:cBhvr>
                                        <p:cTn id="44" dur="500"/>
                                        <p:tgtEl>
                                          <p:spTgt spid="61"/>
                                        </p:tgtEl>
                                      </p:cBhvr>
                                    </p:animEffect>
                                  </p:childTnLst>
                                </p:cTn>
                              </p:par>
                            </p:childTnLst>
                          </p:cTn>
                        </p:par>
                        <p:par>
                          <p:cTn id="45" fill="hold">
                            <p:stCondLst>
                              <p:cond delay="6500"/>
                            </p:stCondLst>
                            <p:childTnLst>
                              <p:par>
                                <p:cTn id="46" presetID="22" presetClass="entr" presetSubtype="8" fill="hold" nodeType="after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500"/>
                                        <p:tgtEl>
                                          <p:spTgt spid="6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childTnLst>
                          </p:cTn>
                        </p:par>
                        <p:par>
                          <p:cTn id="52" fill="hold">
                            <p:stCondLst>
                              <p:cond delay="7000"/>
                            </p:stCondLst>
                            <p:childTnLst>
                              <p:par>
                                <p:cTn id="53" presetID="22" presetClass="entr" presetSubtype="8"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2000"/>
                                        <p:tgtEl>
                                          <p:spTgt spid="58"/>
                                        </p:tgtEl>
                                      </p:cBhvr>
                                    </p:animEffect>
                                  </p:childTnLst>
                                </p:cTn>
                              </p:par>
                            </p:childTnLst>
                          </p:cTn>
                        </p:par>
                        <p:par>
                          <p:cTn id="56" fill="hold">
                            <p:stCondLst>
                              <p:cond delay="9000"/>
                            </p:stCondLst>
                            <p:childTnLst>
                              <p:par>
                                <p:cTn id="57" presetID="22" presetClass="entr" presetSubtype="8" fill="hold" grpId="0" nodeType="afterEffect">
                                  <p:stCondLst>
                                    <p:cond delay="1000"/>
                                  </p:stCondLst>
                                  <p:childTnLst>
                                    <p:set>
                                      <p:cBhvr>
                                        <p:cTn id="58" dur="1" fill="hold">
                                          <p:stCondLst>
                                            <p:cond delay="0"/>
                                          </p:stCondLst>
                                        </p:cTn>
                                        <p:tgtEl>
                                          <p:spTgt spid="66"/>
                                        </p:tgtEl>
                                        <p:attrNameLst>
                                          <p:attrName>style.visibility</p:attrName>
                                        </p:attrNameLst>
                                      </p:cBhvr>
                                      <p:to>
                                        <p:strVal val="visible"/>
                                      </p:to>
                                    </p:set>
                                    <p:animEffect transition="in" filter="wipe(left)">
                                      <p:cBhvr>
                                        <p:cTn id="59" dur="500"/>
                                        <p:tgtEl>
                                          <p:spTgt spid="66"/>
                                        </p:tgtEl>
                                      </p:cBhvr>
                                    </p:animEffect>
                                  </p:childTnLst>
                                </p:cTn>
                              </p:par>
                            </p:childTnLst>
                          </p:cTn>
                        </p:par>
                        <p:par>
                          <p:cTn id="60" fill="hold">
                            <p:stCondLst>
                              <p:cond delay="10500"/>
                            </p:stCondLst>
                            <p:childTnLst>
                              <p:par>
                                <p:cTn id="61" presetID="22" presetClass="entr" presetSubtype="1"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up)">
                                      <p:cBhvr>
                                        <p:cTn id="63" dur="500"/>
                                        <p:tgtEl>
                                          <p:spTgt spid="67"/>
                                        </p:tgtEl>
                                      </p:cBhvr>
                                    </p:animEffect>
                                  </p:childTnLst>
                                </p:cTn>
                              </p:par>
                            </p:childTnLst>
                          </p:cTn>
                        </p:par>
                        <p:par>
                          <p:cTn id="64" fill="hold">
                            <p:stCondLst>
                              <p:cond delay="11000"/>
                            </p:stCondLst>
                            <p:childTnLst>
                              <p:par>
                                <p:cTn id="65" presetID="22" presetClass="entr" presetSubtype="8" fill="hold" nodeType="afterEffect">
                                  <p:stCondLst>
                                    <p:cond delay="0"/>
                                  </p:stCondLst>
                                  <p:childTnLst>
                                    <p:set>
                                      <p:cBhvr>
                                        <p:cTn id="66" dur="1" fill="hold">
                                          <p:stCondLst>
                                            <p:cond delay="0"/>
                                          </p:stCondLst>
                                        </p:cTn>
                                        <p:tgtEl>
                                          <p:spTgt spid="72">
                                            <p:txEl>
                                              <p:pRg st="0" end="0"/>
                                            </p:txEl>
                                          </p:spTgt>
                                        </p:tgtEl>
                                        <p:attrNameLst>
                                          <p:attrName>style.visibility</p:attrName>
                                        </p:attrNameLst>
                                      </p:cBhvr>
                                      <p:to>
                                        <p:strVal val="visible"/>
                                      </p:to>
                                    </p:set>
                                    <p:animEffect transition="in" filter="wipe(left)">
                                      <p:cBhvr>
                                        <p:cTn id="67" dur="500"/>
                                        <p:tgtEl>
                                          <p:spTgt spid="72">
                                            <p:txEl>
                                              <p:pRg st="0" end="0"/>
                                            </p:txEl>
                                          </p:spTgt>
                                        </p:tgtEl>
                                      </p:cBhvr>
                                    </p:animEffect>
                                  </p:childTnLst>
                                </p:cTn>
                              </p:par>
                            </p:childTnLst>
                          </p:cTn>
                        </p:par>
                        <p:par>
                          <p:cTn id="68" fill="hold">
                            <p:stCondLst>
                              <p:cond delay="11500"/>
                            </p:stCondLst>
                            <p:childTnLst>
                              <p:par>
                                <p:cTn id="69" presetID="22" presetClass="entr" presetSubtype="8" fill="hold"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1000"/>
                                        <p:tgtEl>
                                          <p:spTgt spid="85"/>
                                        </p:tgtEl>
                                      </p:cBhvr>
                                    </p:animEffect>
                                  </p:childTnLst>
                                </p:cTn>
                              </p:par>
                            </p:childTnLst>
                          </p:cTn>
                        </p:par>
                        <p:par>
                          <p:cTn id="72" fill="hold">
                            <p:stCondLst>
                              <p:cond delay="12500"/>
                            </p:stCondLst>
                            <p:childTnLst>
                              <p:par>
                                <p:cTn id="73" presetID="22" presetClass="entr" presetSubtype="8" fill="hold" nodeType="after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left)">
                                      <p:cBhvr>
                                        <p:cTn id="75" dur="500"/>
                                        <p:tgtEl>
                                          <p:spTgt spid="68">
                                            <p:txEl>
                                              <p:pRg st="0" end="0"/>
                                            </p:txEl>
                                          </p:spTgt>
                                        </p:tgtEl>
                                      </p:cBhvr>
                                    </p:animEffect>
                                  </p:childTnLst>
                                </p:cTn>
                              </p:par>
                            </p:childTnLst>
                          </p:cTn>
                        </p:par>
                        <p:par>
                          <p:cTn id="76" fill="hold">
                            <p:stCondLst>
                              <p:cond delay="13000"/>
                            </p:stCondLst>
                            <p:childTnLst>
                              <p:par>
                                <p:cTn id="77" presetID="22" presetClass="entr" presetSubtype="8" fill="hold" nodeType="afterEffect">
                                  <p:stCondLst>
                                    <p:cond delay="0"/>
                                  </p:stCondLst>
                                  <p:childTnLst>
                                    <p:set>
                                      <p:cBhvr>
                                        <p:cTn id="78" dur="1" fill="hold">
                                          <p:stCondLst>
                                            <p:cond delay="0"/>
                                          </p:stCondLst>
                                        </p:cTn>
                                        <p:tgtEl>
                                          <p:spTgt spid="69">
                                            <p:txEl>
                                              <p:pRg st="0" end="0"/>
                                            </p:txEl>
                                          </p:spTgt>
                                        </p:tgtEl>
                                        <p:attrNameLst>
                                          <p:attrName>style.visibility</p:attrName>
                                        </p:attrNameLst>
                                      </p:cBhvr>
                                      <p:to>
                                        <p:strVal val="visible"/>
                                      </p:to>
                                    </p:set>
                                    <p:animEffect transition="in" filter="wipe(left)">
                                      <p:cBhvr>
                                        <p:cTn id="79" dur="500"/>
                                        <p:tgtEl>
                                          <p:spTgt spid="69">
                                            <p:txEl>
                                              <p:pRg st="0" end="0"/>
                                            </p:txEl>
                                          </p:spTgt>
                                        </p:tgtEl>
                                      </p:cBhvr>
                                    </p:animEffect>
                                  </p:childTnLst>
                                </p:cTn>
                              </p:par>
                            </p:childTnLst>
                          </p:cTn>
                        </p:par>
                        <p:par>
                          <p:cTn id="80" fill="hold">
                            <p:stCondLst>
                              <p:cond delay="13500"/>
                            </p:stCondLst>
                            <p:childTnLst>
                              <p:par>
                                <p:cTn id="81" presetID="22" presetClass="entr" presetSubtype="8" fill="hold" nodeType="afterEffect">
                                  <p:stCondLst>
                                    <p:cond delay="0"/>
                                  </p:stCondLst>
                                  <p:childTnLst>
                                    <p:set>
                                      <p:cBhvr>
                                        <p:cTn id="82" dur="1" fill="hold">
                                          <p:stCondLst>
                                            <p:cond delay="0"/>
                                          </p:stCondLst>
                                        </p:cTn>
                                        <p:tgtEl>
                                          <p:spTgt spid="71">
                                            <p:txEl>
                                              <p:pRg st="0" end="0"/>
                                            </p:txEl>
                                          </p:spTgt>
                                        </p:tgtEl>
                                        <p:attrNameLst>
                                          <p:attrName>style.visibility</p:attrName>
                                        </p:attrNameLst>
                                      </p:cBhvr>
                                      <p:to>
                                        <p:strVal val="visible"/>
                                      </p:to>
                                    </p:set>
                                    <p:animEffect transition="in" filter="wipe(left)">
                                      <p:cBhvr>
                                        <p:cTn id="83" dur="500"/>
                                        <p:tgtEl>
                                          <p:spTgt spid="71">
                                            <p:txEl>
                                              <p:pRg st="0" end="0"/>
                                            </p:txEl>
                                          </p:spTgt>
                                        </p:tgtEl>
                                      </p:cBhvr>
                                    </p:animEffect>
                                  </p:childTnLst>
                                </p:cTn>
                              </p:par>
                            </p:childTnLst>
                          </p:cTn>
                        </p:par>
                        <p:par>
                          <p:cTn id="84" fill="hold">
                            <p:stCondLst>
                              <p:cond delay="14000"/>
                            </p:stCondLst>
                            <p:childTnLst>
                              <p:par>
                                <p:cTn id="85" presetID="22" presetClass="entr" presetSubtype="8" fill="hold" nodeType="afterEffect">
                                  <p:stCondLst>
                                    <p:cond delay="0"/>
                                  </p:stCondLst>
                                  <p:childTnLst>
                                    <p:set>
                                      <p:cBhvr>
                                        <p:cTn id="86" dur="1" fill="hold">
                                          <p:stCondLst>
                                            <p:cond delay="0"/>
                                          </p:stCondLst>
                                        </p:cTn>
                                        <p:tgtEl>
                                          <p:spTgt spid="70">
                                            <p:txEl>
                                              <p:pRg st="0" end="0"/>
                                            </p:txEl>
                                          </p:spTgt>
                                        </p:tgtEl>
                                        <p:attrNameLst>
                                          <p:attrName>style.visibility</p:attrName>
                                        </p:attrNameLst>
                                      </p:cBhvr>
                                      <p:to>
                                        <p:strVal val="visible"/>
                                      </p:to>
                                    </p:set>
                                    <p:animEffect transition="in" filter="wipe(left)">
                                      <p:cBhvr>
                                        <p:cTn id="87" dur="500"/>
                                        <p:tgtEl>
                                          <p:spTgt spid="70">
                                            <p:txEl>
                                              <p:pRg st="0" end="0"/>
                                            </p:txEl>
                                          </p:spTgt>
                                        </p:tgtEl>
                                      </p:cBhvr>
                                    </p:animEffect>
                                  </p:childTnLst>
                                </p:cTn>
                              </p:par>
                            </p:childTnLst>
                          </p:cTn>
                        </p:par>
                        <p:par>
                          <p:cTn id="88" fill="hold">
                            <p:stCondLst>
                              <p:cond delay="14500"/>
                            </p:stCondLst>
                            <p:childTnLst>
                              <p:par>
                                <p:cTn id="89" presetID="22" presetClass="entr" presetSubtype="8" fill="hold" grpId="0" nodeType="afterEffect">
                                  <p:stCondLst>
                                    <p:cond delay="500"/>
                                  </p:stCondLst>
                                  <p:childTnLst>
                                    <p:set>
                                      <p:cBhvr>
                                        <p:cTn id="90" dur="1" fill="hold">
                                          <p:stCondLst>
                                            <p:cond delay="0"/>
                                          </p:stCondLst>
                                        </p:cTn>
                                        <p:tgtEl>
                                          <p:spTgt spid="64"/>
                                        </p:tgtEl>
                                        <p:attrNameLst>
                                          <p:attrName>style.visibility</p:attrName>
                                        </p:attrNameLst>
                                      </p:cBhvr>
                                      <p:to>
                                        <p:strVal val="visible"/>
                                      </p:to>
                                    </p:set>
                                    <p:animEffect transition="in" filter="wipe(left)">
                                      <p:cBhvr>
                                        <p:cTn id="91" dur="500"/>
                                        <p:tgtEl>
                                          <p:spTgt spid="64"/>
                                        </p:tgtEl>
                                      </p:cBhvr>
                                    </p:animEffect>
                                  </p:childTnLst>
                                </p:cTn>
                              </p:par>
                            </p:childTnLst>
                          </p:cTn>
                        </p:par>
                        <p:par>
                          <p:cTn id="92" fill="hold">
                            <p:stCondLst>
                              <p:cond delay="15500"/>
                            </p:stCondLst>
                            <p:childTnLst>
                              <p:par>
                                <p:cTn id="93" presetID="22" presetClass="entr" presetSubtype="8" fill="hold"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left)">
                                      <p:cBhvr>
                                        <p:cTn id="95"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p:bldP spid="62" grpId="0"/>
      <p:bldP spid="64" grpId="0"/>
      <p:bldP spid="66" grpId="0"/>
      <p:bldP spid="6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876800" cy="830997"/>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Mythbusters</a:t>
            </a:r>
          </a:p>
        </p:txBody>
      </p:sp>
      <p:pic>
        <p:nvPicPr>
          <p:cNvPr id="7" name="Picture 6">
            <a:extLst>
              <a:ext uri="{FF2B5EF4-FFF2-40B4-BE49-F238E27FC236}">
                <a16:creationId xmlns:a16="http://schemas.microsoft.com/office/drawing/2014/main" id="{0BAB706B-B4A2-5841-98E9-082E6FDEC9F4}"/>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954181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6002486"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Stakeholder Landscape</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Oval 1">
            <a:extLst>
              <a:ext uri="{FF2B5EF4-FFF2-40B4-BE49-F238E27FC236}">
                <a16:creationId xmlns:a16="http://schemas.microsoft.com/office/drawing/2014/main" id="{C6059825-3E46-D648-1FBA-674820495DD0}"/>
              </a:ext>
            </a:extLst>
          </p:cNvPr>
          <p:cNvSpPr/>
          <p:nvPr/>
        </p:nvSpPr>
        <p:spPr>
          <a:xfrm>
            <a:off x="2696878" y="1359642"/>
            <a:ext cx="3463047" cy="1997413"/>
          </a:xfrm>
          <a:prstGeom prst="ellipse">
            <a:avLst/>
          </a:prstGeom>
          <a:solidFill>
            <a:srgbClr val="D8DF4B">
              <a:alpha val="4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660269"/>
                </a:solidFill>
              </a:rPr>
              <a:t>Producers</a:t>
            </a:r>
          </a:p>
        </p:txBody>
      </p:sp>
      <p:sp>
        <p:nvSpPr>
          <p:cNvPr id="3" name="Oval 2">
            <a:extLst>
              <a:ext uri="{FF2B5EF4-FFF2-40B4-BE49-F238E27FC236}">
                <a16:creationId xmlns:a16="http://schemas.microsoft.com/office/drawing/2014/main" id="{E64AAA5F-94C1-AA7D-A16F-84071938E03B}"/>
              </a:ext>
            </a:extLst>
          </p:cNvPr>
          <p:cNvSpPr/>
          <p:nvPr/>
        </p:nvSpPr>
        <p:spPr>
          <a:xfrm>
            <a:off x="5456787" y="1389438"/>
            <a:ext cx="3645077" cy="1997413"/>
          </a:xfrm>
          <a:prstGeom prst="ellipse">
            <a:avLst/>
          </a:prstGeom>
          <a:solidFill>
            <a:srgbClr val="C199C3">
              <a:alpha val="4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660269"/>
                </a:solidFill>
              </a:rPr>
              <a:t>Retailers/</a:t>
            </a:r>
            <a:br>
              <a:rPr lang="en-GB" sz="2800" dirty="0">
                <a:solidFill>
                  <a:srgbClr val="660269"/>
                </a:solidFill>
              </a:rPr>
            </a:br>
            <a:r>
              <a:rPr lang="en-GB" sz="2800" dirty="0">
                <a:solidFill>
                  <a:srgbClr val="660269"/>
                </a:solidFill>
              </a:rPr>
              <a:t>Hospitality</a:t>
            </a:r>
          </a:p>
        </p:txBody>
      </p:sp>
      <p:sp>
        <p:nvSpPr>
          <p:cNvPr id="4" name="Oval 3">
            <a:extLst>
              <a:ext uri="{FF2B5EF4-FFF2-40B4-BE49-F238E27FC236}">
                <a16:creationId xmlns:a16="http://schemas.microsoft.com/office/drawing/2014/main" id="{DA0834D2-7574-3F92-5CF2-2CC508B0585B}"/>
              </a:ext>
            </a:extLst>
          </p:cNvPr>
          <p:cNvSpPr/>
          <p:nvPr/>
        </p:nvSpPr>
        <p:spPr>
          <a:xfrm>
            <a:off x="3985817" y="2757601"/>
            <a:ext cx="3645077" cy="1784579"/>
          </a:xfrm>
          <a:prstGeom prst="ellipse">
            <a:avLst/>
          </a:prstGeom>
          <a:solidFill>
            <a:schemeClr val="bg1">
              <a:lumMod val="65000"/>
              <a:alpha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660269"/>
                </a:solidFill>
              </a:rPr>
              <a:t>Wholesalers</a:t>
            </a:r>
          </a:p>
        </p:txBody>
      </p:sp>
      <p:grpSp>
        <p:nvGrpSpPr>
          <p:cNvPr id="16" name="Group 15">
            <a:extLst>
              <a:ext uri="{FF2B5EF4-FFF2-40B4-BE49-F238E27FC236}">
                <a16:creationId xmlns:a16="http://schemas.microsoft.com/office/drawing/2014/main" id="{DDDD83E2-E40F-C07A-AF5E-AE04AFE4E18D}"/>
              </a:ext>
            </a:extLst>
          </p:cNvPr>
          <p:cNvGrpSpPr/>
          <p:nvPr/>
        </p:nvGrpSpPr>
        <p:grpSpPr>
          <a:xfrm>
            <a:off x="2449526" y="4846824"/>
            <a:ext cx="6958519" cy="1631115"/>
            <a:chOff x="1927012" y="4841875"/>
            <a:chExt cx="6958519" cy="1631115"/>
          </a:xfrm>
        </p:grpSpPr>
        <p:sp>
          <p:nvSpPr>
            <p:cNvPr id="5" name="Oval 4">
              <a:extLst>
                <a:ext uri="{FF2B5EF4-FFF2-40B4-BE49-F238E27FC236}">
                  <a16:creationId xmlns:a16="http://schemas.microsoft.com/office/drawing/2014/main" id="{66A1A719-C2F8-B4EA-A77F-A31A0A3D437C}"/>
                </a:ext>
              </a:extLst>
            </p:cNvPr>
            <p:cNvSpPr/>
            <p:nvPr/>
          </p:nvSpPr>
          <p:spPr>
            <a:xfrm>
              <a:off x="1927012" y="4841875"/>
              <a:ext cx="6958519" cy="1631115"/>
            </a:xfrm>
            <a:prstGeom prst="ellipse">
              <a:avLst/>
            </a:prstGeom>
            <a:solidFill>
              <a:srgbClr val="DDE36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200" dirty="0">
                  <a:solidFill>
                    <a:sysClr val="windowText" lastClr="000000"/>
                  </a:solidFill>
                </a:rPr>
                <a:t>Pan-Scheme Players</a:t>
              </a:r>
            </a:p>
          </p:txBody>
        </p:sp>
        <p:sp>
          <p:nvSpPr>
            <p:cNvPr id="6" name="Oval 5">
              <a:extLst>
                <a:ext uri="{FF2B5EF4-FFF2-40B4-BE49-F238E27FC236}">
                  <a16:creationId xmlns:a16="http://schemas.microsoft.com/office/drawing/2014/main" id="{71D25FFD-22CB-B7B3-743E-EFFC88A1045D}"/>
                </a:ext>
              </a:extLst>
            </p:cNvPr>
            <p:cNvSpPr/>
            <p:nvPr/>
          </p:nvSpPr>
          <p:spPr>
            <a:xfrm>
              <a:off x="2743366" y="5569737"/>
              <a:ext cx="1767641" cy="577175"/>
            </a:xfrm>
            <a:prstGeom prst="ellipse">
              <a:avLst/>
            </a:prstGeom>
            <a:solidFill>
              <a:srgbClr val="EE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660269"/>
                  </a:solidFill>
                </a:rPr>
                <a:t>Circularity Scotland</a:t>
              </a:r>
            </a:p>
          </p:txBody>
        </p:sp>
        <p:sp>
          <p:nvSpPr>
            <p:cNvPr id="7" name="Oval 6">
              <a:extLst>
                <a:ext uri="{FF2B5EF4-FFF2-40B4-BE49-F238E27FC236}">
                  <a16:creationId xmlns:a16="http://schemas.microsoft.com/office/drawing/2014/main" id="{526EB38A-FFAA-DBB3-C52A-9BABD363980C}"/>
                </a:ext>
              </a:extLst>
            </p:cNvPr>
            <p:cNvSpPr/>
            <p:nvPr/>
          </p:nvSpPr>
          <p:spPr>
            <a:xfrm>
              <a:off x="5842940" y="4986826"/>
              <a:ext cx="1666672" cy="577175"/>
            </a:xfrm>
            <a:prstGeom prst="ellipse">
              <a:avLst/>
            </a:prstGeom>
            <a:solidFill>
              <a:srgbClr val="EE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660269"/>
                  </a:solidFill>
                </a:rPr>
                <a:t>SEPA</a:t>
              </a:r>
            </a:p>
          </p:txBody>
        </p:sp>
        <p:sp>
          <p:nvSpPr>
            <p:cNvPr id="8" name="Oval 7">
              <a:extLst>
                <a:ext uri="{FF2B5EF4-FFF2-40B4-BE49-F238E27FC236}">
                  <a16:creationId xmlns:a16="http://schemas.microsoft.com/office/drawing/2014/main" id="{DEC1BEDB-C45E-A1EA-4F7A-CCB55CB27B81}"/>
                </a:ext>
              </a:extLst>
            </p:cNvPr>
            <p:cNvSpPr/>
            <p:nvPr/>
          </p:nvSpPr>
          <p:spPr>
            <a:xfrm>
              <a:off x="4673455" y="5708951"/>
              <a:ext cx="1767641" cy="577175"/>
            </a:xfrm>
            <a:prstGeom prst="ellipse">
              <a:avLst/>
            </a:prstGeom>
            <a:solidFill>
              <a:srgbClr val="EE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660269"/>
                  </a:solidFill>
                </a:rPr>
                <a:t>ZWS</a:t>
              </a:r>
            </a:p>
          </p:txBody>
        </p:sp>
        <p:sp>
          <p:nvSpPr>
            <p:cNvPr id="9" name="Oval 8">
              <a:extLst>
                <a:ext uri="{FF2B5EF4-FFF2-40B4-BE49-F238E27FC236}">
                  <a16:creationId xmlns:a16="http://schemas.microsoft.com/office/drawing/2014/main" id="{BA85D058-879A-1E93-151F-249BC71F28A3}"/>
                </a:ext>
              </a:extLst>
            </p:cNvPr>
            <p:cNvSpPr/>
            <p:nvPr/>
          </p:nvSpPr>
          <p:spPr>
            <a:xfrm>
              <a:off x="6603544" y="5611617"/>
              <a:ext cx="1666672" cy="577175"/>
            </a:xfrm>
            <a:prstGeom prst="ellipse">
              <a:avLst/>
            </a:prstGeom>
            <a:solidFill>
              <a:srgbClr val="EEEA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60269"/>
                  </a:solidFill>
                </a:rPr>
                <a:t>Scottish Government</a:t>
              </a:r>
            </a:p>
          </p:txBody>
        </p:sp>
      </p:grpSp>
      <p:sp>
        <p:nvSpPr>
          <p:cNvPr id="11" name="TextBox 10">
            <a:extLst>
              <a:ext uri="{FF2B5EF4-FFF2-40B4-BE49-F238E27FC236}">
                <a16:creationId xmlns:a16="http://schemas.microsoft.com/office/drawing/2014/main" id="{AF2D10EE-E0D8-4396-1E77-34D26F0B7795}"/>
              </a:ext>
            </a:extLst>
          </p:cNvPr>
          <p:cNvSpPr txBox="1"/>
          <p:nvPr/>
        </p:nvSpPr>
        <p:spPr>
          <a:xfrm>
            <a:off x="1961943" y="4171282"/>
            <a:ext cx="2023874" cy="523220"/>
          </a:xfrm>
          <a:prstGeom prst="rect">
            <a:avLst/>
          </a:prstGeom>
          <a:noFill/>
          <a:ln>
            <a:noFill/>
          </a:ln>
        </p:spPr>
        <p:txBody>
          <a:bodyPr wrap="square" rtlCol="0">
            <a:spAutoFit/>
          </a:bodyPr>
          <a:lstStyle/>
          <a:p>
            <a:r>
              <a:rPr lang="en-US" sz="2800" dirty="0">
                <a:solidFill>
                  <a:srgbClr val="660269"/>
                </a:solidFill>
              </a:rPr>
              <a:t>Consumers</a:t>
            </a:r>
          </a:p>
        </p:txBody>
      </p:sp>
    </p:spTree>
    <p:extLst>
      <p:ext uri="{BB962C8B-B14F-4D97-AF65-F5344CB8AC3E}">
        <p14:creationId xmlns:p14="http://schemas.microsoft.com/office/powerpoint/2010/main" val="38224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1</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465220" y="2272008"/>
            <a:ext cx="9770836" cy="1938992"/>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Circularity Scotland said I had to complete registration by 17</a:t>
            </a:r>
            <a:r>
              <a:rPr lang="en-GB" sz="4000" baseline="30000" dirty="0">
                <a:latin typeface="Arial" panose="020B0604020202020204" pitchFamily="34" charset="0"/>
                <a:cs typeface="Arial" panose="020B0604020202020204" pitchFamily="34" charset="0"/>
              </a:rPr>
              <a:t>th</a:t>
            </a:r>
            <a:r>
              <a:rPr lang="en-GB" sz="4000" dirty="0">
                <a:latin typeface="Arial" panose="020B0604020202020204" pitchFamily="34" charset="0"/>
                <a:cs typeface="Arial" panose="020B0604020202020204" pitchFamily="34" charset="0"/>
              </a:rPr>
              <a:t> February even though SEPA’s deadline is 28</a:t>
            </a:r>
            <a:r>
              <a:rPr lang="en-GB" sz="4000" baseline="30000" dirty="0">
                <a:latin typeface="Arial" panose="020B0604020202020204" pitchFamily="34" charset="0"/>
                <a:cs typeface="Arial" panose="020B0604020202020204" pitchFamily="34" charset="0"/>
              </a:rPr>
              <a:t>th</a:t>
            </a:r>
            <a:r>
              <a:rPr lang="en-GB" sz="4000" dirty="0">
                <a:latin typeface="Arial" panose="020B0604020202020204" pitchFamily="34" charset="0"/>
                <a:cs typeface="Arial" panose="020B0604020202020204" pitchFamily="34" charset="0"/>
              </a:rPr>
              <a:t> February</a:t>
            </a:r>
          </a:p>
        </p:txBody>
      </p:sp>
    </p:spTree>
    <p:extLst>
      <p:ext uri="{BB962C8B-B14F-4D97-AF65-F5344CB8AC3E}">
        <p14:creationId xmlns:p14="http://schemas.microsoft.com/office/powerpoint/2010/main" val="2642469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1</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BA930DC7-BE22-E949-B89F-67F24446E9A5}"/>
              </a:ext>
            </a:extLst>
          </p:cNvPr>
          <p:cNvSpPr/>
          <p:nvPr/>
        </p:nvSpPr>
        <p:spPr>
          <a:xfrm>
            <a:off x="901215" y="969785"/>
            <a:ext cx="9055770" cy="5632311"/>
          </a:xfrm>
          <a:prstGeom prst="rect">
            <a:avLst/>
          </a:prstGeom>
        </p:spPr>
        <p:txBody>
          <a:bodyPr wrap="square">
            <a:spAutoFit/>
          </a:bodyPr>
          <a:lstStyle/>
          <a:p>
            <a:pPr marL="342900" indent="-342900">
              <a:buClr>
                <a:srgbClr val="660269"/>
              </a:buClr>
              <a:buFont typeface="Arial" panose="020B0604020202020204" pitchFamily="34" charset="0"/>
              <a:buChar char="•"/>
            </a:pPr>
            <a:r>
              <a:rPr lang="en-GB" sz="2400" dirty="0">
                <a:solidFill>
                  <a:srgbClr val="000000"/>
                </a:solidFill>
              </a:rPr>
              <a:t>This is not true</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Producers can register with Circularity Scotland up to the end of the statutory registration window i.e. 28/02/23.  </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We request producers to register with Circularity Scotland as early as possible during the registration window.  </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10 days is to ensure that we have plenty of time to get the details and payment to SEPA. </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Be assured - producers can register up until 28th February. </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Applications received near the closing date may result in a delay in an outcome decision of the registration</a:t>
            </a:r>
            <a:endParaRPr lang="en-US" sz="2400" dirty="0"/>
          </a:p>
        </p:txBody>
      </p:sp>
    </p:spTree>
    <p:extLst>
      <p:ext uri="{BB962C8B-B14F-4D97-AF65-F5344CB8AC3E}">
        <p14:creationId xmlns:p14="http://schemas.microsoft.com/office/powerpoint/2010/main" val="29304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2</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465220" y="2887561"/>
            <a:ext cx="9770836" cy="707886"/>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The DRS is going to be delayed</a:t>
            </a:r>
          </a:p>
        </p:txBody>
      </p:sp>
    </p:spTree>
    <p:extLst>
      <p:ext uri="{BB962C8B-B14F-4D97-AF65-F5344CB8AC3E}">
        <p14:creationId xmlns:p14="http://schemas.microsoft.com/office/powerpoint/2010/main" val="3682309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2</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DDEA25F3-18B4-0E48-80D2-201C7D675C79}"/>
              </a:ext>
            </a:extLst>
          </p:cNvPr>
          <p:cNvSpPr/>
          <p:nvPr/>
        </p:nvSpPr>
        <p:spPr>
          <a:xfrm>
            <a:off x="930442" y="1164012"/>
            <a:ext cx="7972925" cy="4154984"/>
          </a:xfrm>
          <a:prstGeom prst="rect">
            <a:avLst/>
          </a:prstGeom>
        </p:spPr>
        <p:txBody>
          <a:bodyPr wrap="square">
            <a:spAutoFit/>
          </a:bodyPr>
          <a:lstStyle/>
          <a:p>
            <a:endParaRPr lang="en-GB" sz="2400" dirty="0">
              <a:solidFill>
                <a:srgbClr val="000000"/>
              </a:solidFill>
            </a:endParaRPr>
          </a:p>
          <a:p>
            <a:pPr marL="285750" indent="-285750">
              <a:buFont typeface="Arial" panose="020B0604020202020204" pitchFamily="34" charset="0"/>
              <a:buChar char="•"/>
            </a:pPr>
            <a:r>
              <a:rPr lang="en-GB" sz="2400" dirty="0">
                <a:solidFill>
                  <a:srgbClr val="000000"/>
                </a:solidFill>
              </a:rPr>
              <a:t>We are moving forward with go-live on 16th August </a:t>
            </a:r>
          </a:p>
          <a:p>
            <a:pPr marL="285750" indent="-285750">
              <a:buFont typeface="Arial" panose="020B0604020202020204" pitchFamily="34" charset="0"/>
              <a:buChar char="•"/>
            </a:pPr>
            <a:endParaRPr lang="en-GB" sz="2400" dirty="0">
              <a:solidFill>
                <a:srgbClr val="000000"/>
              </a:solidFill>
            </a:endParaRPr>
          </a:p>
          <a:p>
            <a:pPr marL="285750" indent="-285750">
              <a:buFont typeface="Arial" panose="020B0604020202020204" pitchFamily="34" charset="0"/>
              <a:buChar char="•"/>
            </a:pPr>
            <a:r>
              <a:rPr lang="en-GB" sz="2400" dirty="0">
                <a:solidFill>
                  <a:srgbClr val="000000"/>
                </a:solidFill>
              </a:rPr>
              <a:t>If you want to continue selling products into Scotland you need to:</a:t>
            </a:r>
          </a:p>
          <a:p>
            <a:pPr marL="1200150" lvl="2" indent="-285750">
              <a:buFont typeface="Arial" panose="020B0604020202020204" pitchFamily="34" charset="0"/>
              <a:buChar char="•"/>
            </a:pPr>
            <a:r>
              <a:rPr lang="en-GB" sz="2400" dirty="0">
                <a:solidFill>
                  <a:srgbClr val="000000"/>
                </a:solidFill>
              </a:rPr>
              <a:t>register as a producer</a:t>
            </a:r>
          </a:p>
          <a:p>
            <a:pPr marL="1200150" lvl="2" indent="-285750">
              <a:buFont typeface="Arial" panose="020B0604020202020204" pitchFamily="34" charset="0"/>
              <a:buChar char="•"/>
            </a:pPr>
            <a:r>
              <a:rPr lang="en-GB" sz="2400" dirty="0">
                <a:solidFill>
                  <a:srgbClr val="000000"/>
                </a:solidFill>
              </a:rPr>
              <a:t>register your products prior to go-live. </a:t>
            </a:r>
          </a:p>
          <a:p>
            <a:pPr marL="285750" indent="-285750">
              <a:buFont typeface="Arial" panose="020B0604020202020204" pitchFamily="34" charset="0"/>
              <a:buChar char="•"/>
            </a:pPr>
            <a:endParaRPr lang="en-GB" sz="2400" dirty="0">
              <a:solidFill>
                <a:srgbClr val="000000"/>
              </a:solidFill>
            </a:endParaRPr>
          </a:p>
          <a:p>
            <a:pPr marL="285750" indent="-285750">
              <a:buFont typeface="Arial" panose="020B0604020202020204" pitchFamily="34" charset="0"/>
              <a:buChar char="•"/>
            </a:pPr>
            <a:r>
              <a:rPr lang="en-GB" sz="2400" dirty="0">
                <a:solidFill>
                  <a:srgbClr val="000000"/>
                </a:solidFill>
              </a:rPr>
              <a:t>If you are not registered for DRS you will no longer be able to sell single-use drinks into Scotland </a:t>
            </a:r>
            <a:br>
              <a:rPr lang="en-GB" sz="2400" dirty="0"/>
            </a:br>
            <a:endParaRPr lang="en-US" sz="2400" dirty="0"/>
          </a:p>
        </p:txBody>
      </p:sp>
    </p:spTree>
    <p:extLst>
      <p:ext uri="{BB962C8B-B14F-4D97-AF65-F5344CB8AC3E}">
        <p14:creationId xmlns:p14="http://schemas.microsoft.com/office/powerpoint/2010/main" val="5477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3</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595848" y="2272008"/>
            <a:ext cx="9901938" cy="1938992"/>
          </a:xfrm>
          <a:prstGeom prst="rect">
            <a:avLst/>
          </a:prstGeom>
          <a:noFill/>
        </p:spPr>
        <p:txBody>
          <a:bodyPr wrap="square">
            <a:spAutoFit/>
          </a:bodyPr>
          <a:lstStyle/>
          <a:p>
            <a:r>
              <a:rPr lang="en-GB" sz="4000" dirty="0"/>
              <a:t>All producers are required to pay thousands of pounds per month if the scheme is delayed in an unsecured loan</a:t>
            </a:r>
            <a:endParaRPr lang="en-GB" sz="4000" dirty="0">
              <a:cs typeface="Arial" panose="020B0604020202020204" pitchFamily="34" charset="0"/>
            </a:endParaRPr>
          </a:p>
        </p:txBody>
      </p:sp>
    </p:spTree>
    <p:extLst>
      <p:ext uri="{BB962C8B-B14F-4D97-AF65-F5344CB8AC3E}">
        <p14:creationId xmlns:p14="http://schemas.microsoft.com/office/powerpoint/2010/main" val="2478967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53188" y="192505"/>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3</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79C38C14-7077-EF4A-BA28-80B2828AE20B}"/>
              </a:ext>
            </a:extLst>
          </p:cNvPr>
          <p:cNvSpPr/>
          <p:nvPr/>
        </p:nvSpPr>
        <p:spPr>
          <a:xfrm>
            <a:off x="843232" y="777280"/>
            <a:ext cx="9419704" cy="5878532"/>
          </a:xfrm>
          <a:prstGeom prst="rect">
            <a:avLst/>
          </a:prstGeom>
        </p:spPr>
        <p:txBody>
          <a:bodyPr wrap="square">
            <a:spAutoFit/>
          </a:bodyPr>
          <a:lstStyle/>
          <a:p>
            <a:pPr marL="342900" indent="-342900">
              <a:buClr>
                <a:srgbClr val="660269"/>
              </a:buClr>
              <a:buFont typeface="Arial" panose="020B0604020202020204" pitchFamily="34" charset="0"/>
              <a:buChar char="•"/>
            </a:pPr>
            <a:r>
              <a:rPr lang="en-GB" sz="2400" dirty="0">
                <a:solidFill>
                  <a:srgbClr val="000000"/>
                </a:solidFill>
              </a:rPr>
              <a:t>Only applies to the very largest producers</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If you put less than 10 million containers on the Scottish market per year -  this does not apply to you</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Producers that put more than 10 million containers on the market per year:</a:t>
            </a:r>
          </a:p>
          <a:p>
            <a:pPr marL="1257300" lvl="2" indent="-342900">
              <a:buClr>
                <a:srgbClr val="660269"/>
              </a:buClr>
              <a:buFont typeface="Arial" panose="020B0604020202020204" pitchFamily="34" charset="0"/>
              <a:buChar char="•"/>
            </a:pPr>
            <a:r>
              <a:rPr lang="en-GB" sz="2400" dirty="0">
                <a:solidFill>
                  <a:srgbClr val="000000"/>
                </a:solidFill>
              </a:rPr>
              <a:t>fall into a specific band based on their total production </a:t>
            </a:r>
          </a:p>
          <a:p>
            <a:pPr marL="1257300" lvl="2" indent="-342900">
              <a:buClr>
                <a:srgbClr val="660269"/>
              </a:buClr>
              <a:buFont typeface="Arial" panose="020B0604020202020204" pitchFamily="34" charset="0"/>
              <a:buChar char="•"/>
            </a:pPr>
            <a:r>
              <a:rPr lang="en-GB" sz="2400" dirty="0">
                <a:solidFill>
                  <a:srgbClr val="000000"/>
                </a:solidFill>
              </a:rPr>
              <a:t>would make payments up to the maximum of their band for no more than 2 years. </a:t>
            </a:r>
          </a:p>
          <a:p>
            <a:pPr lvl="2">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In the unlikely case of a delay, Circularity Scotland will reduce costs to producers as much as possible while still maintaining the integrity of the work completed to date.</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It is in the producers' interest to continue to support the scheme as the producer will still need to fulfil their regulatory obligations with or without a scheme administrator.</a:t>
            </a:r>
            <a:endParaRPr lang="en-US" sz="2400" dirty="0"/>
          </a:p>
        </p:txBody>
      </p:sp>
    </p:spTree>
    <p:extLst>
      <p:ext uri="{BB962C8B-B14F-4D97-AF65-F5344CB8AC3E}">
        <p14:creationId xmlns:p14="http://schemas.microsoft.com/office/powerpoint/2010/main" val="77176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4</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1070861" y="1249968"/>
            <a:ext cx="8985469" cy="5078313"/>
          </a:xfrm>
          <a:prstGeom prst="rect">
            <a:avLst/>
          </a:prstGeom>
          <a:noFill/>
        </p:spPr>
        <p:txBody>
          <a:bodyPr wrap="square">
            <a:spAutoFit/>
          </a:bodyPr>
          <a:lstStyle/>
          <a:p>
            <a:r>
              <a:rPr lang="en-GB" sz="3600" dirty="0">
                <a:latin typeface="Arial" panose="020B0604020202020204" pitchFamily="34" charset="0"/>
                <a:cs typeface="Arial" panose="020B0604020202020204" pitchFamily="34" charset="0"/>
              </a:rPr>
              <a:t>As a Producer I need to pay Circularity Scotland the 20p deposit on all my containers, but then I don’t get those deposits back until consumers return their containers.</a:t>
            </a: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That could take months and some</a:t>
            </a:r>
          </a:p>
          <a:p>
            <a:r>
              <a:rPr lang="en-GB" sz="3600" dirty="0">
                <a:latin typeface="Arial" panose="020B0604020202020204" pitchFamily="34" charset="0"/>
                <a:cs typeface="Arial" panose="020B0604020202020204" pitchFamily="34" charset="0"/>
              </a:rPr>
              <a:t>may never return the deposits which means I lose out</a:t>
            </a:r>
          </a:p>
        </p:txBody>
      </p:sp>
    </p:spTree>
    <p:extLst>
      <p:ext uri="{BB962C8B-B14F-4D97-AF65-F5344CB8AC3E}">
        <p14:creationId xmlns:p14="http://schemas.microsoft.com/office/powerpoint/2010/main" val="2378143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4</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B4C63713-9A78-C847-8A1E-B2269F8BE00B}"/>
              </a:ext>
            </a:extLst>
          </p:cNvPr>
          <p:cNvSpPr/>
          <p:nvPr/>
        </p:nvSpPr>
        <p:spPr>
          <a:xfrm>
            <a:off x="882316" y="1198385"/>
            <a:ext cx="9174014" cy="4678204"/>
          </a:xfrm>
          <a:prstGeom prst="rect">
            <a:avLst/>
          </a:prstGeom>
        </p:spPr>
        <p:txBody>
          <a:bodyPr wrap="square">
            <a:spAutoFit/>
          </a:bodyPr>
          <a:lstStyle/>
          <a:p>
            <a:pPr marL="342900" indent="-342900">
              <a:buClr>
                <a:srgbClr val="660269"/>
              </a:buClr>
              <a:buFont typeface="Arial" panose="020B0604020202020204" pitchFamily="34" charset="0"/>
              <a:buChar char="•"/>
            </a:pPr>
            <a:r>
              <a:rPr lang="en-GB" sz="2400" dirty="0">
                <a:solidFill>
                  <a:srgbClr val="000000"/>
                </a:solidFill>
              </a:rPr>
              <a:t>This is not true</a:t>
            </a:r>
          </a:p>
          <a:p>
            <a:pPr>
              <a:buClr>
                <a:srgbClr val="660269"/>
              </a:buClr>
            </a:pPr>
            <a:r>
              <a:rPr lang="en-GB" sz="1000" dirty="0">
                <a:solidFill>
                  <a:srgbClr val="000000"/>
                </a:solidFill>
              </a:rPr>
              <a:t> </a:t>
            </a:r>
          </a:p>
          <a:p>
            <a:pPr>
              <a:buClr>
                <a:srgbClr val="660269"/>
              </a:buClr>
            </a:pPr>
            <a:r>
              <a:rPr lang="en-GB" sz="8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You get the 20p deposit back as soon as you sell the product on</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You will charge customers for the deposits of containers as well as the value of the product</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They will charge the deposit when they sell the product on</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This continues all the way until the product is purchased by a consumer who pays the shop the deposit</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At that point everyone in the buying chain is cash neutral - the deposit costs sits with the consumer until they return the empty container to a DRS return point to redeem their 20p deposit</a:t>
            </a:r>
          </a:p>
        </p:txBody>
      </p:sp>
    </p:spTree>
    <p:extLst>
      <p:ext uri="{BB962C8B-B14F-4D97-AF65-F5344CB8AC3E}">
        <p14:creationId xmlns:p14="http://schemas.microsoft.com/office/powerpoint/2010/main" val="2457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5</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465220" y="2579784"/>
            <a:ext cx="9770836" cy="1323439"/>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Circularity Scotland is in charge of the Deposit Return Scheme</a:t>
            </a:r>
          </a:p>
        </p:txBody>
      </p:sp>
    </p:spTree>
    <p:extLst>
      <p:ext uri="{BB962C8B-B14F-4D97-AF65-F5344CB8AC3E}">
        <p14:creationId xmlns:p14="http://schemas.microsoft.com/office/powerpoint/2010/main" val="3272534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5</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893259" y="1259174"/>
            <a:ext cx="9261394" cy="4339650"/>
          </a:xfrm>
          <a:prstGeom prst="rect">
            <a:avLst/>
          </a:prstGeom>
          <a:noFill/>
        </p:spPr>
        <p:txBody>
          <a:bodyPr wrap="square">
            <a:spAutoFit/>
          </a:bodyPr>
          <a:lstStyle/>
          <a:p>
            <a:pPr marL="342900" indent="-342900">
              <a:buClr>
                <a:srgbClr val="660269"/>
              </a:buClr>
              <a:buFont typeface="Arial" panose="020B0604020202020204" pitchFamily="34" charset="0"/>
              <a:buChar char="•"/>
            </a:pPr>
            <a:r>
              <a:rPr lang="en-GB" sz="2400" dirty="0"/>
              <a:t>Circularity Scotland did not create the DRS regulations. </a:t>
            </a:r>
          </a:p>
          <a:p>
            <a:pPr>
              <a:buClr>
                <a:srgbClr val="660269"/>
              </a:buClr>
            </a:pPr>
            <a:r>
              <a:rPr lang="en-GB" sz="1000" dirty="0"/>
              <a:t> </a:t>
            </a:r>
          </a:p>
          <a:p>
            <a:pPr marL="342900" indent="-342900">
              <a:buClr>
                <a:srgbClr val="660269"/>
              </a:buClr>
              <a:buFont typeface="Arial" panose="020B0604020202020204" pitchFamily="34" charset="0"/>
              <a:buChar char="•"/>
            </a:pPr>
            <a:r>
              <a:rPr lang="en-GB" sz="2400" dirty="0"/>
              <a:t>We are not a part of Scottish Government or UK Government. </a:t>
            </a:r>
          </a:p>
          <a:p>
            <a:pPr>
              <a:buClr>
                <a:srgbClr val="660269"/>
              </a:buClr>
            </a:pPr>
            <a:r>
              <a:rPr lang="en-GB" sz="1000" dirty="0"/>
              <a:t> </a:t>
            </a:r>
          </a:p>
          <a:p>
            <a:pPr marL="342900" indent="-342900">
              <a:buClr>
                <a:srgbClr val="660269"/>
              </a:buClr>
              <a:buFont typeface="Arial" panose="020B0604020202020204" pitchFamily="34" charset="0"/>
              <a:buChar char="•"/>
            </a:pPr>
            <a:r>
              <a:rPr lang="en-GB" sz="2400" dirty="0"/>
              <a:t>We are not political. </a:t>
            </a:r>
          </a:p>
          <a:p>
            <a:pPr>
              <a:buClr>
                <a:srgbClr val="660269"/>
              </a:buClr>
            </a:pPr>
            <a:r>
              <a:rPr lang="en-GB" sz="1000" dirty="0"/>
              <a:t> </a:t>
            </a:r>
          </a:p>
          <a:p>
            <a:pPr marL="342900" indent="-342900">
              <a:buClr>
                <a:srgbClr val="660269"/>
              </a:buClr>
              <a:buFont typeface="Arial" panose="020B0604020202020204" pitchFamily="34" charset="0"/>
              <a:buChar char="•"/>
            </a:pPr>
            <a:r>
              <a:rPr lang="en-GB" sz="2400" dirty="0"/>
              <a:t>We are not the regulator, that is SEPA. </a:t>
            </a:r>
          </a:p>
          <a:p>
            <a:pPr>
              <a:buClr>
                <a:srgbClr val="660269"/>
              </a:buClr>
            </a:pPr>
            <a:r>
              <a:rPr lang="en-GB" sz="1000" dirty="0"/>
              <a:t> </a:t>
            </a:r>
          </a:p>
          <a:p>
            <a:pPr marL="342900" indent="-342900">
              <a:buClr>
                <a:srgbClr val="660269"/>
              </a:buClr>
              <a:buFont typeface="Arial" panose="020B0604020202020204" pitchFamily="34" charset="0"/>
              <a:buChar char="•"/>
            </a:pPr>
            <a:r>
              <a:rPr lang="en-GB" sz="2400" dirty="0"/>
              <a:t>We are not a public body - we're a private, non-profit commercial organisation established by industry</a:t>
            </a:r>
          </a:p>
          <a:p>
            <a:pPr>
              <a:buClr>
                <a:srgbClr val="660269"/>
              </a:buClr>
            </a:pPr>
            <a:r>
              <a:rPr lang="en-GB" sz="1000" dirty="0"/>
              <a:t> </a:t>
            </a:r>
          </a:p>
          <a:p>
            <a:pPr marL="342900" indent="-342900">
              <a:buClr>
                <a:srgbClr val="660269"/>
              </a:buClr>
              <a:buFont typeface="Arial" panose="020B0604020202020204" pitchFamily="34" charset="0"/>
              <a:buChar char="•"/>
            </a:pPr>
            <a:r>
              <a:rPr lang="en-GB" sz="2400" dirty="0"/>
              <a:t>We are working with the same set of regulations as you. </a:t>
            </a:r>
          </a:p>
          <a:p>
            <a:pPr>
              <a:buClr>
                <a:srgbClr val="660269"/>
              </a:buClr>
            </a:pPr>
            <a:r>
              <a:rPr lang="en-GB" sz="1000" dirty="0"/>
              <a:t> </a:t>
            </a:r>
          </a:p>
          <a:p>
            <a:pPr marL="342900" indent="-342900">
              <a:buClr>
                <a:srgbClr val="660269"/>
              </a:buClr>
              <a:buFont typeface="Arial" panose="020B0604020202020204" pitchFamily="34" charset="0"/>
              <a:buChar char="•"/>
            </a:pPr>
            <a:r>
              <a:rPr lang="en-GB" sz="2400" dirty="0"/>
              <a:t>Our role is to support producers and retailers and provide services to help them fulfil their regulatory obligations.</a:t>
            </a:r>
            <a:endParaRPr lang="en-GB" sz="2400" dirty="0">
              <a:cs typeface="Arial" panose="020B0604020202020204" pitchFamily="34" charset="0"/>
            </a:endParaRPr>
          </a:p>
        </p:txBody>
      </p:sp>
    </p:spTree>
    <p:extLst>
      <p:ext uri="{BB962C8B-B14F-4D97-AF65-F5344CB8AC3E}">
        <p14:creationId xmlns:p14="http://schemas.microsoft.com/office/powerpoint/2010/main" val="10261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44E0F19-3CFB-4376-A7ED-B2AFBA4D847A}"/>
              </a:ext>
            </a:extLst>
          </p:cNvPr>
          <p:cNvSpPr/>
          <p:nvPr/>
        </p:nvSpPr>
        <p:spPr>
          <a:xfrm>
            <a:off x="3461288" y="1915903"/>
            <a:ext cx="8389258" cy="2526228"/>
          </a:xfrm>
          <a:prstGeom prst="roundRect">
            <a:avLst/>
          </a:prstGeom>
          <a:noFill/>
          <a:ln w="57150">
            <a:solidFill>
              <a:srgbClr val="D8DF4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8F4E786C-E71E-40A1-934E-464501A2F057}"/>
              </a:ext>
            </a:extLst>
          </p:cNvPr>
          <p:cNvSpPr/>
          <p:nvPr/>
        </p:nvSpPr>
        <p:spPr>
          <a:xfrm>
            <a:off x="5052820" y="1108496"/>
            <a:ext cx="5209583" cy="70011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dirty="0">
                <a:solidFill>
                  <a:srgbClr val="660269"/>
                </a:solidFill>
                <a:latin typeface="Arial" panose="020B0604020202020204" pitchFamily="34" charset="0"/>
                <a:cs typeface="Arial" panose="020B0604020202020204" pitchFamily="34" charset="0"/>
              </a:rPr>
              <a:t>Scheme Administrator (SA)</a:t>
            </a:r>
            <a:endParaRPr lang="en-GB" sz="2933" baseline="30000" dirty="0">
              <a:solidFill>
                <a:srgbClr val="660269"/>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A059CC8-1996-47EE-A899-979682C3627D}"/>
              </a:ext>
            </a:extLst>
          </p:cNvPr>
          <p:cNvSpPr/>
          <p:nvPr/>
        </p:nvSpPr>
        <p:spPr>
          <a:xfrm>
            <a:off x="6404919" y="2243707"/>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A1E3C"/>
                </a:solidFill>
                <a:latin typeface="Arial" panose="020B0604020202020204" pitchFamily="34" charset="0"/>
                <a:cs typeface="Arial" panose="020B0604020202020204" pitchFamily="34" charset="0"/>
              </a:rPr>
              <a:t>Register RPO</a:t>
            </a:r>
          </a:p>
          <a:p>
            <a:pPr algn="ctr"/>
            <a:r>
              <a:rPr lang="en-GB" sz="1867" dirty="0">
                <a:solidFill>
                  <a:srgbClr val="3A1E3C"/>
                </a:solidFill>
                <a:latin typeface="Arial" panose="020B0604020202020204" pitchFamily="34" charset="0"/>
                <a:cs typeface="Arial" panose="020B0604020202020204" pitchFamily="34" charset="0"/>
              </a:rPr>
              <a:t>with Regulator</a:t>
            </a:r>
          </a:p>
        </p:txBody>
      </p:sp>
      <p:sp>
        <p:nvSpPr>
          <p:cNvPr id="30" name="Rectangle 29">
            <a:extLst>
              <a:ext uri="{FF2B5EF4-FFF2-40B4-BE49-F238E27FC236}">
                <a16:creationId xmlns:a16="http://schemas.microsoft.com/office/drawing/2014/main" id="{8386440A-370A-43E9-9519-CA9F06155A09}"/>
              </a:ext>
            </a:extLst>
          </p:cNvPr>
          <p:cNvSpPr/>
          <p:nvPr/>
        </p:nvSpPr>
        <p:spPr>
          <a:xfrm>
            <a:off x="9011404" y="2243707"/>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A1E3C"/>
                </a:solidFill>
                <a:latin typeface="Arial" panose="020B0604020202020204" pitchFamily="34" charset="0"/>
                <a:cs typeface="Arial" panose="020B0604020202020204" pitchFamily="34" charset="0"/>
              </a:rPr>
              <a:t>Charge deposits</a:t>
            </a:r>
          </a:p>
          <a:p>
            <a:pPr algn="ctr"/>
            <a:r>
              <a:rPr lang="en-GB" sz="1867" dirty="0">
                <a:solidFill>
                  <a:srgbClr val="3A1E3C"/>
                </a:solidFill>
                <a:latin typeface="Arial" panose="020B0604020202020204" pitchFamily="34" charset="0"/>
                <a:cs typeface="Arial" panose="020B0604020202020204" pitchFamily="34" charset="0"/>
              </a:rPr>
              <a:t>Refund deposits to return points</a:t>
            </a:r>
          </a:p>
        </p:txBody>
      </p:sp>
      <p:sp>
        <p:nvSpPr>
          <p:cNvPr id="31" name="Rectangle 30">
            <a:extLst>
              <a:ext uri="{FF2B5EF4-FFF2-40B4-BE49-F238E27FC236}">
                <a16:creationId xmlns:a16="http://schemas.microsoft.com/office/drawing/2014/main" id="{CBDE52B7-B863-4D0F-BB3A-2823C8674EE2}"/>
              </a:ext>
            </a:extLst>
          </p:cNvPr>
          <p:cNvSpPr/>
          <p:nvPr/>
        </p:nvSpPr>
        <p:spPr>
          <a:xfrm>
            <a:off x="9011404" y="3298265"/>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A1E3C"/>
                </a:solidFill>
                <a:latin typeface="Arial" panose="020B0604020202020204" pitchFamily="34" charset="0"/>
                <a:cs typeface="Arial" panose="020B0604020202020204" pitchFamily="34" charset="0"/>
              </a:rPr>
              <a:t>Meet recovery targets</a:t>
            </a:r>
          </a:p>
          <a:p>
            <a:pPr algn="ctr"/>
            <a:r>
              <a:rPr lang="en-GB" sz="1867" dirty="0">
                <a:solidFill>
                  <a:srgbClr val="3A1E3C"/>
                </a:solidFill>
                <a:latin typeface="Arial" panose="020B0604020202020204" pitchFamily="34" charset="0"/>
                <a:cs typeface="Arial" panose="020B0604020202020204" pitchFamily="34" charset="0"/>
              </a:rPr>
              <a:t>(80%, 90%)</a:t>
            </a:r>
          </a:p>
        </p:txBody>
      </p:sp>
      <p:sp>
        <p:nvSpPr>
          <p:cNvPr id="32" name="Rectangle 31">
            <a:extLst>
              <a:ext uri="{FF2B5EF4-FFF2-40B4-BE49-F238E27FC236}">
                <a16:creationId xmlns:a16="http://schemas.microsoft.com/office/drawing/2014/main" id="{E99FD095-F66A-4E82-BBB8-3DE588A231B4}"/>
              </a:ext>
            </a:extLst>
          </p:cNvPr>
          <p:cNvSpPr/>
          <p:nvPr/>
        </p:nvSpPr>
        <p:spPr>
          <a:xfrm>
            <a:off x="6404919" y="3298265"/>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A1E3C"/>
                </a:solidFill>
                <a:latin typeface="Arial" panose="020B0604020202020204" pitchFamily="34" charset="0"/>
                <a:cs typeface="Arial" panose="020B0604020202020204" pitchFamily="34" charset="0"/>
              </a:rPr>
              <a:t>Collect packaging from the return points</a:t>
            </a:r>
          </a:p>
        </p:txBody>
      </p:sp>
      <p:sp>
        <p:nvSpPr>
          <p:cNvPr id="33" name="Rectangle 32">
            <a:extLst>
              <a:ext uri="{FF2B5EF4-FFF2-40B4-BE49-F238E27FC236}">
                <a16:creationId xmlns:a16="http://schemas.microsoft.com/office/drawing/2014/main" id="{7AF8B976-ABF0-4921-B335-8D9C810E3428}"/>
              </a:ext>
            </a:extLst>
          </p:cNvPr>
          <p:cNvSpPr/>
          <p:nvPr/>
        </p:nvSpPr>
        <p:spPr>
          <a:xfrm>
            <a:off x="3798433" y="3298265"/>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A1E3C"/>
                </a:solidFill>
                <a:latin typeface="Arial" panose="020B0604020202020204" pitchFamily="34" charset="0"/>
                <a:cs typeface="Arial" panose="020B0604020202020204" pitchFamily="34" charset="0"/>
              </a:rPr>
              <a:t>Pay RHF to return points/takeback operators</a:t>
            </a:r>
          </a:p>
        </p:txBody>
      </p:sp>
      <p:sp>
        <p:nvSpPr>
          <p:cNvPr id="34" name="Rectangle 33">
            <a:extLst>
              <a:ext uri="{FF2B5EF4-FFF2-40B4-BE49-F238E27FC236}">
                <a16:creationId xmlns:a16="http://schemas.microsoft.com/office/drawing/2014/main" id="{120E34BF-74AA-453D-827D-2B502D454E93}"/>
              </a:ext>
            </a:extLst>
          </p:cNvPr>
          <p:cNvSpPr/>
          <p:nvPr/>
        </p:nvSpPr>
        <p:spPr>
          <a:xfrm>
            <a:off x="3798433" y="2243708"/>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A1E3C"/>
                </a:solidFill>
                <a:latin typeface="Arial" panose="020B0604020202020204" pitchFamily="34" charset="0"/>
                <a:cs typeface="Arial" panose="020B0604020202020204" pitchFamily="34" charset="0"/>
              </a:rPr>
              <a:t>Register producer with Regulator</a:t>
            </a:r>
          </a:p>
        </p:txBody>
      </p:sp>
      <p:sp>
        <p:nvSpPr>
          <p:cNvPr id="36" name="Rectangle 35">
            <a:extLst>
              <a:ext uri="{FF2B5EF4-FFF2-40B4-BE49-F238E27FC236}">
                <a16:creationId xmlns:a16="http://schemas.microsoft.com/office/drawing/2014/main" id="{EFD630C5-8153-4301-8687-360E483500BB}"/>
              </a:ext>
            </a:extLst>
          </p:cNvPr>
          <p:cNvSpPr/>
          <p:nvPr/>
        </p:nvSpPr>
        <p:spPr>
          <a:xfrm>
            <a:off x="1819515" y="6161571"/>
            <a:ext cx="3853347" cy="512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dirty="0">
                <a:solidFill>
                  <a:srgbClr val="660269"/>
                </a:solidFill>
                <a:latin typeface="Arial" panose="020B0604020202020204" pitchFamily="34" charset="0"/>
                <a:cs typeface="Arial" panose="020B0604020202020204" pitchFamily="34" charset="0"/>
              </a:rPr>
              <a:t>Retailers/Hospitality</a:t>
            </a:r>
          </a:p>
        </p:txBody>
      </p:sp>
      <p:grpSp>
        <p:nvGrpSpPr>
          <p:cNvPr id="37" name="Group 36">
            <a:extLst>
              <a:ext uri="{FF2B5EF4-FFF2-40B4-BE49-F238E27FC236}">
                <a16:creationId xmlns:a16="http://schemas.microsoft.com/office/drawing/2014/main" id="{9580601C-D8F5-4F9C-AEDB-480A6B958A80}"/>
              </a:ext>
            </a:extLst>
          </p:cNvPr>
          <p:cNvGrpSpPr/>
          <p:nvPr/>
        </p:nvGrpSpPr>
        <p:grpSpPr>
          <a:xfrm>
            <a:off x="1139704" y="5209002"/>
            <a:ext cx="10321455" cy="823127"/>
            <a:chOff x="1748856" y="5894337"/>
            <a:chExt cx="10321455" cy="823127"/>
          </a:xfrm>
          <a:solidFill>
            <a:srgbClr val="D8DF4B"/>
          </a:solidFill>
        </p:grpSpPr>
        <p:sp>
          <p:nvSpPr>
            <p:cNvPr id="38" name="Rectangle 37">
              <a:extLst>
                <a:ext uri="{FF2B5EF4-FFF2-40B4-BE49-F238E27FC236}">
                  <a16:creationId xmlns:a16="http://schemas.microsoft.com/office/drawing/2014/main" id="{E5314A78-D559-4171-A643-05297B12CDD4}"/>
                </a:ext>
              </a:extLst>
            </p:cNvPr>
            <p:cNvSpPr/>
            <p:nvPr/>
          </p:nvSpPr>
          <p:spPr>
            <a:xfrm>
              <a:off x="4355341" y="5894337"/>
              <a:ext cx="2501999" cy="82312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Charge deposits (display value separately)</a:t>
              </a:r>
            </a:p>
          </p:txBody>
        </p:sp>
        <p:sp>
          <p:nvSpPr>
            <p:cNvPr id="39" name="Rectangle 38">
              <a:extLst>
                <a:ext uri="{FF2B5EF4-FFF2-40B4-BE49-F238E27FC236}">
                  <a16:creationId xmlns:a16="http://schemas.microsoft.com/office/drawing/2014/main" id="{A7C22DEE-7136-4AB1-B02D-F794CE0DF965}"/>
                </a:ext>
              </a:extLst>
            </p:cNvPr>
            <p:cNvSpPr/>
            <p:nvPr/>
          </p:nvSpPr>
          <p:spPr>
            <a:xfrm>
              <a:off x="1748856" y="5894337"/>
              <a:ext cx="2501999" cy="82312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Sell registered products</a:t>
              </a:r>
            </a:p>
          </p:txBody>
        </p:sp>
        <p:sp>
          <p:nvSpPr>
            <p:cNvPr id="40" name="Rectangle 39">
              <a:extLst>
                <a:ext uri="{FF2B5EF4-FFF2-40B4-BE49-F238E27FC236}">
                  <a16:creationId xmlns:a16="http://schemas.microsoft.com/office/drawing/2014/main" id="{FA1BFACC-6AFA-440E-B756-1FBC939F10DA}"/>
                </a:ext>
              </a:extLst>
            </p:cNvPr>
            <p:cNvSpPr/>
            <p:nvPr/>
          </p:nvSpPr>
          <p:spPr>
            <a:xfrm>
              <a:off x="9568312" y="5894337"/>
              <a:ext cx="2501999" cy="82312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Retain returned packaging for SA to collect</a:t>
              </a:r>
            </a:p>
          </p:txBody>
        </p:sp>
        <p:sp>
          <p:nvSpPr>
            <p:cNvPr id="41" name="Rectangle 40">
              <a:extLst>
                <a:ext uri="{FF2B5EF4-FFF2-40B4-BE49-F238E27FC236}">
                  <a16:creationId xmlns:a16="http://schemas.microsoft.com/office/drawing/2014/main" id="{8CF54880-040E-4C58-B421-AECAAACCB781}"/>
                </a:ext>
              </a:extLst>
            </p:cNvPr>
            <p:cNvSpPr/>
            <p:nvPr/>
          </p:nvSpPr>
          <p:spPr>
            <a:xfrm>
              <a:off x="6961826" y="5894337"/>
              <a:ext cx="2501999" cy="823127"/>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Operate a return point &amp; refund deposits</a:t>
              </a:r>
            </a:p>
          </p:txBody>
        </p:sp>
      </p:grpSp>
      <p:sp>
        <p:nvSpPr>
          <p:cNvPr id="42" name="Rectangle 41">
            <a:extLst>
              <a:ext uri="{FF2B5EF4-FFF2-40B4-BE49-F238E27FC236}">
                <a16:creationId xmlns:a16="http://schemas.microsoft.com/office/drawing/2014/main" id="{10AA2539-56EA-4068-ABEA-4BE6EC64881A}"/>
              </a:ext>
            </a:extLst>
          </p:cNvPr>
          <p:cNvSpPr/>
          <p:nvPr/>
        </p:nvSpPr>
        <p:spPr>
          <a:xfrm>
            <a:off x="2114783" y="2706787"/>
            <a:ext cx="6879895" cy="32233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203864"/>
              </a:solidFill>
              <a:latin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87C001DB-FD55-4288-890A-32BC4E0253BD}"/>
              </a:ext>
            </a:extLst>
          </p:cNvPr>
          <p:cNvCxnSpPr/>
          <p:nvPr/>
        </p:nvCxnSpPr>
        <p:spPr>
          <a:xfrm>
            <a:off x="26449" y="4891847"/>
            <a:ext cx="11992252" cy="0"/>
          </a:xfrm>
          <a:prstGeom prst="line">
            <a:avLst/>
          </a:prstGeom>
          <a:ln w="76200">
            <a:solidFill>
              <a:srgbClr val="660269"/>
            </a:solidFill>
            <a:prstDash val="lgDashDotDot"/>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D630C5-8153-4301-8687-360E483500BB}"/>
              </a:ext>
            </a:extLst>
          </p:cNvPr>
          <p:cNvSpPr/>
          <p:nvPr/>
        </p:nvSpPr>
        <p:spPr>
          <a:xfrm>
            <a:off x="6738784" y="6100958"/>
            <a:ext cx="4440752" cy="512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dirty="0">
                <a:solidFill>
                  <a:srgbClr val="660269"/>
                </a:solidFill>
                <a:latin typeface="Arial" panose="020B0604020202020204" pitchFamily="34" charset="0"/>
                <a:cs typeface="Arial" panose="020B0604020202020204" pitchFamily="34" charset="0"/>
              </a:rPr>
              <a:t>Return Point Operators</a:t>
            </a:r>
          </a:p>
        </p:txBody>
      </p:sp>
      <p:cxnSp>
        <p:nvCxnSpPr>
          <p:cNvPr id="22" name="Straight Connector 21">
            <a:extLst>
              <a:ext uri="{FF2B5EF4-FFF2-40B4-BE49-F238E27FC236}">
                <a16:creationId xmlns:a16="http://schemas.microsoft.com/office/drawing/2014/main" id="{E3E3B84F-17A4-43FF-9D76-5FD007BC839A}"/>
              </a:ext>
            </a:extLst>
          </p:cNvPr>
          <p:cNvCxnSpPr>
            <a:cxnSpLocks/>
          </p:cNvCxnSpPr>
          <p:nvPr/>
        </p:nvCxnSpPr>
        <p:spPr>
          <a:xfrm>
            <a:off x="2960038" y="1325771"/>
            <a:ext cx="0" cy="3460839"/>
          </a:xfrm>
          <a:prstGeom prst="line">
            <a:avLst/>
          </a:prstGeom>
          <a:ln w="76200">
            <a:solidFill>
              <a:srgbClr val="660269"/>
            </a:solidFill>
            <a:prstDash val="lgDashDotDot"/>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BA5B179-99C5-47E7-A63B-C2ADA703F0C4}"/>
              </a:ext>
            </a:extLst>
          </p:cNvPr>
          <p:cNvSpPr/>
          <p:nvPr/>
        </p:nvSpPr>
        <p:spPr>
          <a:xfrm>
            <a:off x="224163" y="1799456"/>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Register company and product/container details</a:t>
            </a:r>
          </a:p>
        </p:txBody>
      </p:sp>
      <p:sp>
        <p:nvSpPr>
          <p:cNvPr id="26" name="Rectangle 25">
            <a:extLst>
              <a:ext uri="{FF2B5EF4-FFF2-40B4-BE49-F238E27FC236}">
                <a16:creationId xmlns:a16="http://schemas.microsoft.com/office/drawing/2014/main" id="{7B1FD231-8CEA-4646-A952-5B85EA67831D}"/>
              </a:ext>
            </a:extLst>
          </p:cNvPr>
          <p:cNvSpPr/>
          <p:nvPr/>
        </p:nvSpPr>
        <p:spPr>
          <a:xfrm>
            <a:off x="480386" y="1208708"/>
            <a:ext cx="1978403" cy="5129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660269"/>
                </a:solidFill>
                <a:latin typeface="Arial" panose="020B0604020202020204" pitchFamily="34" charset="0"/>
                <a:cs typeface="Arial" panose="020B0604020202020204" pitchFamily="34" charset="0"/>
              </a:rPr>
              <a:t>Producers</a:t>
            </a:r>
          </a:p>
        </p:txBody>
      </p:sp>
      <p:sp>
        <p:nvSpPr>
          <p:cNvPr id="27" name="Rectangle 26">
            <a:extLst>
              <a:ext uri="{FF2B5EF4-FFF2-40B4-BE49-F238E27FC236}">
                <a16:creationId xmlns:a16="http://schemas.microsoft.com/office/drawing/2014/main" id="{527F7D70-F223-4B1B-A3D6-D43D971D1F0D}"/>
              </a:ext>
            </a:extLst>
          </p:cNvPr>
          <p:cNvSpPr/>
          <p:nvPr/>
        </p:nvSpPr>
        <p:spPr>
          <a:xfrm>
            <a:off x="224163" y="2782734"/>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Provide forecasts and details of products Placed on Market</a:t>
            </a:r>
          </a:p>
        </p:txBody>
      </p:sp>
      <p:sp>
        <p:nvSpPr>
          <p:cNvPr id="43" name="Rectangle 42">
            <a:extLst>
              <a:ext uri="{FF2B5EF4-FFF2-40B4-BE49-F238E27FC236}">
                <a16:creationId xmlns:a16="http://schemas.microsoft.com/office/drawing/2014/main" id="{270DC7A0-D5A3-4BE2-8C69-2A41471D8BE3}"/>
              </a:ext>
            </a:extLst>
          </p:cNvPr>
          <p:cNvSpPr/>
          <p:nvPr/>
        </p:nvSpPr>
        <p:spPr>
          <a:xfrm>
            <a:off x="224163" y="3797470"/>
            <a:ext cx="2501999" cy="823127"/>
          </a:xfrm>
          <a:prstGeom prst="rect">
            <a:avLst/>
          </a:prstGeom>
          <a:solidFill>
            <a:srgbClr val="D8DF4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203864"/>
                </a:solidFill>
                <a:latin typeface="Arial" panose="020B0604020202020204" pitchFamily="34" charset="0"/>
                <a:cs typeface="Arial" panose="020B0604020202020204" pitchFamily="34" charset="0"/>
              </a:rPr>
              <a:t>Pay deposits and Producer Fee</a:t>
            </a:r>
          </a:p>
        </p:txBody>
      </p:sp>
      <p:sp>
        <p:nvSpPr>
          <p:cNvPr id="2" name="Title 1">
            <a:extLst>
              <a:ext uri="{FF2B5EF4-FFF2-40B4-BE49-F238E27FC236}">
                <a16:creationId xmlns:a16="http://schemas.microsoft.com/office/drawing/2014/main" id="{68ECEB6D-709C-88E9-898B-7F2BD0021D11}"/>
              </a:ext>
            </a:extLst>
          </p:cNvPr>
          <p:cNvSpPr txBox="1">
            <a:spLocks/>
          </p:cNvSpPr>
          <p:nvPr/>
        </p:nvSpPr>
        <p:spPr>
          <a:xfrm>
            <a:off x="65468" y="129259"/>
            <a:ext cx="12165550" cy="7052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a:solidFill>
                  <a:srgbClr val="660269"/>
                </a:solidFill>
                <a:latin typeface="Arial" panose="020B0604020202020204" pitchFamily="34" charset="0"/>
                <a:cs typeface="Arial" panose="020B0604020202020204" pitchFamily="34" charset="0"/>
              </a:rPr>
              <a:t>The role of each player to meet the regulations</a:t>
            </a:r>
          </a:p>
        </p:txBody>
      </p:sp>
    </p:spTree>
    <p:extLst>
      <p:ext uri="{BB962C8B-B14F-4D97-AF65-F5344CB8AC3E}">
        <p14:creationId xmlns:p14="http://schemas.microsoft.com/office/powerpoint/2010/main" val="32643694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1000"/>
                                        <p:tgtEl>
                                          <p:spTgt spid="26">
                                            <p:txEl>
                                              <p:pRg st="0" end="0"/>
                                            </p:tx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10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wipe(down)">
                                      <p:cBhvr>
                                        <p:cTn id="13" dur="1000"/>
                                        <p:tgtEl>
                                          <p:spTgt spid="21">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wipe(left)">
                                      <p:cBhvr>
                                        <p:cTn id="16" dur="1000"/>
                                        <p:tgtEl>
                                          <p:spTgt spid="36">
                                            <p:txEl>
                                              <p:pRg st="0" end="0"/>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1000"/>
                                        <p:tgtEl>
                                          <p:spTgt spid="44"/>
                                        </p:tgtEl>
                                      </p:cBhvr>
                                    </p:animEffect>
                                  </p:childTnLst>
                                </p:cTn>
                              </p:par>
                            </p:childTnLst>
                          </p:cTn>
                        </p:par>
                        <p:par>
                          <p:cTn id="23" fill="hold">
                            <p:stCondLst>
                              <p:cond delay="2000"/>
                            </p:stCondLst>
                            <p:childTnLst>
                              <p:par>
                                <p:cTn id="24" presetID="22" presetClass="entr" presetSubtype="1" fill="hold" grpId="0" nodeType="afterEffect">
                                  <p:stCondLst>
                                    <p:cond delay="100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grpId="0" nodeType="withEffect">
                                  <p:stCondLst>
                                    <p:cond delay="100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1000"/>
                                        <p:tgtEl>
                                          <p:spTgt spid="27"/>
                                        </p:tgtEl>
                                      </p:cBhvr>
                                    </p:animEffect>
                                  </p:childTnLst>
                                </p:cTn>
                              </p:par>
                              <p:par>
                                <p:cTn id="30" presetID="22" presetClass="entr" presetSubtype="1" fill="hold" grpId="0" nodeType="withEffect">
                                  <p:stCondLst>
                                    <p:cond delay="100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1000"/>
                                        <p:tgtEl>
                                          <p:spTgt spid="43"/>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1000"/>
                                        <p:tgtEl>
                                          <p:spTgt spid="2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10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1000"/>
                                        <p:tgtEl>
                                          <p:spTgt spid="3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1000"/>
                                        <p:tgtEl>
                                          <p:spTgt spid="3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1000"/>
                                        <p:tgtEl>
                                          <p:spTgt spid="3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left)">
                                      <p:cBhvr>
                                        <p:cTn id="51" dur="1000"/>
                                        <p:tgtEl>
                                          <p:spTgt spid="3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par>
                          <p:cTn id="57" fill="hold">
                            <p:stCondLst>
                              <p:cond delay="5000"/>
                            </p:stCondLst>
                            <p:childTnLst>
                              <p:par>
                                <p:cTn id="58" presetID="22" presetClass="entr" presetSubtype="8" fill="hold" nodeType="afterEffect">
                                  <p:stCondLst>
                                    <p:cond delay="50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30" grpId="0" animBg="1"/>
      <p:bldP spid="31" grpId="0" animBg="1"/>
      <p:bldP spid="32" grpId="0" animBg="1"/>
      <p:bldP spid="33" grpId="0" animBg="1"/>
      <p:bldP spid="34" grpId="0" animBg="1"/>
      <p:bldP spid="25" grpId="0" animBg="1"/>
      <p:bldP spid="27" grpId="0" animBg="1"/>
      <p:bldP spid="4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6</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465220" y="2579784"/>
            <a:ext cx="9770836" cy="1323439"/>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As a producer we've been given a target of achieving 90% returns on our products</a:t>
            </a:r>
          </a:p>
        </p:txBody>
      </p:sp>
    </p:spTree>
    <p:extLst>
      <p:ext uri="{BB962C8B-B14F-4D97-AF65-F5344CB8AC3E}">
        <p14:creationId xmlns:p14="http://schemas.microsoft.com/office/powerpoint/2010/main" val="219824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6</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A1B76EC8-E633-9642-8ACC-24007F0FAB5F}"/>
              </a:ext>
            </a:extLst>
          </p:cNvPr>
          <p:cNvSpPr/>
          <p:nvPr/>
        </p:nvSpPr>
        <p:spPr>
          <a:xfrm>
            <a:off x="942472" y="1162291"/>
            <a:ext cx="8682791" cy="4616648"/>
          </a:xfrm>
          <a:prstGeom prst="rect">
            <a:avLst/>
          </a:prstGeom>
        </p:spPr>
        <p:txBody>
          <a:bodyPr wrap="square">
            <a:spAutoFit/>
          </a:bodyPr>
          <a:lstStyle/>
          <a:p>
            <a:pPr marL="342900" indent="-342900">
              <a:buClr>
                <a:srgbClr val="660269"/>
              </a:buClr>
              <a:buFont typeface="Arial" panose="020B0604020202020204" pitchFamily="34" charset="0"/>
              <a:buChar char="•"/>
            </a:pPr>
            <a:r>
              <a:rPr lang="en-GB" sz="2400" dirty="0">
                <a:solidFill>
                  <a:srgbClr val="000000"/>
                </a:solidFill>
              </a:rPr>
              <a:t>As your scheme administrator we take on this responsibility on behalf of the producer</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By pooling everyone’s resources in a single scheme administrator, we can develop the most efficient and economical solutions </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This will ensure that consumers are presented with a single clear and consistent identity so they know exactly what to do with their empty drinks containers. </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This coherent approach is more likely to meet the Government’s aspiration of collecting more than 90% of Scotland’s drinks containers.</a:t>
            </a:r>
            <a:endParaRPr lang="en-GB" sz="2400" b="0" i="0" u="none" strike="noStrike" dirty="0">
              <a:solidFill>
                <a:srgbClr val="000000"/>
              </a:solidFill>
              <a:effectLst/>
            </a:endParaRPr>
          </a:p>
        </p:txBody>
      </p:sp>
    </p:spTree>
    <p:extLst>
      <p:ext uri="{BB962C8B-B14F-4D97-AF65-F5344CB8AC3E}">
        <p14:creationId xmlns:p14="http://schemas.microsoft.com/office/powerpoint/2010/main" val="5050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7</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589377" y="2151726"/>
            <a:ext cx="9279018" cy="2554545"/>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I have a product that doesn't have a barcode and it is so low volume that the producer won't add a barcode. Now I'II have to stop selling it in Scotland</a:t>
            </a:r>
          </a:p>
        </p:txBody>
      </p:sp>
    </p:spTree>
    <p:extLst>
      <p:ext uri="{BB962C8B-B14F-4D97-AF65-F5344CB8AC3E}">
        <p14:creationId xmlns:p14="http://schemas.microsoft.com/office/powerpoint/2010/main" val="11430756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7</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92E54D85-6056-B045-9AF9-72033BB7ED0C}"/>
              </a:ext>
            </a:extLst>
          </p:cNvPr>
          <p:cNvSpPr/>
          <p:nvPr/>
        </p:nvSpPr>
        <p:spPr>
          <a:xfrm>
            <a:off x="942474" y="1194790"/>
            <a:ext cx="8791074" cy="3508653"/>
          </a:xfrm>
          <a:prstGeom prst="rect">
            <a:avLst/>
          </a:prstGeom>
        </p:spPr>
        <p:txBody>
          <a:bodyPr wrap="square">
            <a:spAutoFit/>
          </a:bodyPr>
          <a:lstStyle/>
          <a:p>
            <a:pPr marL="342900" indent="-342900">
              <a:buClr>
                <a:srgbClr val="660269"/>
              </a:buClr>
              <a:buFont typeface="Arial" panose="020B0604020202020204" pitchFamily="34" charset="0"/>
              <a:buChar char="•"/>
            </a:pPr>
            <a:r>
              <a:rPr lang="en-GB" sz="2400" dirty="0">
                <a:solidFill>
                  <a:srgbClr val="000000"/>
                </a:solidFill>
              </a:rPr>
              <a:t>In exceptional cases, producers have the option to use barcode stickers. </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Where a producer wishes to use barcode stickers on a Scheme Article, the Producer must seek the approval of Circularity Scotland prior to use. </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Barcode stickers will only be permitted on lower volume Scheme Articles as notified by Circularity Scotland. </a:t>
            </a:r>
          </a:p>
          <a:p>
            <a:pPr>
              <a:buClr>
                <a:srgbClr val="660269"/>
              </a:buClr>
            </a:pPr>
            <a:r>
              <a:rPr lang="en-GB" sz="1000" dirty="0">
                <a:solidFill>
                  <a:srgbClr val="000000"/>
                </a:solidFill>
              </a:rPr>
              <a:t> </a:t>
            </a:r>
          </a:p>
          <a:p>
            <a:pPr marL="342900" indent="-342900">
              <a:buClr>
                <a:srgbClr val="660269"/>
              </a:buClr>
              <a:buFont typeface="Arial" panose="020B0604020202020204" pitchFamily="34" charset="0"/>
              <a:buChar char="•"/>
            </a:pPr>
            <a:r>
              <a:rPr lang="en-GB" sz="2400" dirty="0">
                <a:solidFill>
                  <a:srgbClr val="000000"/>
                </a:solidFill>
              </a:rPr>
              <a:t>Barcode stickers will still require to be GS1 compliant. </a:t>
            </a:r>
            <a:endParaRPr lang="en-US" sz="2400" dirty="0"/>
          </a:p>
        </p:txBody>
      </p:sp>
    </p:spTree>
    <p:extLst>
      <p:ext uri="{BB962C8B-B14F-4D97-AF65-F5344CB8AC3E}">
        <p14:creationId xmlns:p14="http://schemas.microsoft.com/office/powerpoint/2010/main" val="24412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Myth 8</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19B9AF45-B010-B6E9-C0E1-253D8000D8FE}"/>
              </a:ext>
            </a:extLst>
          </p:cNvPr>
          <p:cNvSpPr txBox="1"/>
          <p:nvPr/>
        </p:nvSpPr>
        <p:spPr>
          <a:xfrm>
            <a:off x="641268" y="2579784"/>
            <a:ext cx="9594788" cy="1323439"/>
          </a:xfrm>
          <a:prstGeom prst="rect">
            <a:avLst/>
          </a:prstGeom>
          <a:noFill/>
        </p:spPr>
        <p:txBody>
          <a:bodyPr wrap="square">
            <a:spAutoFit/>
          </a:bodyPr>
          <a:lstStyle/>
          <a:p>
            <a:r>
              <a:rPr lang="en-GB" sz="4000" dirty="0">
                <a:latin typeface="Arial" panose="020B0604020202020204" pitchFamily="34" charset="0"/>
                <a:cs typeface="Arial" panose="020B0604020202020204" pitchFamily="34" charset="0"/>
              </a:rPr>
              <a:t>Scotland's Deposit Return Scheme is unrealistic/unsustainable</a:t>
            </a:r>
          </a:p>
        </p:txBody>
      </p:sp>
    </p:spTree>
    <p:extLst>
      <p:ext uri="{BB962C8B-B14F-4D97-AF65-F5344CB8AC3E}">
        <p14:creationId xmlns:p14="http://schemas.microsoft.com/office/powerpoint/2010/main" val="1252544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0" y="385010"/>
            <a:ext cx="8438147"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Response 8</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Rectangle 1">
            <a:extLst>
              <a:ext uri="{FF2B5EF4-FFF2-40B4-BE49-F238E27FC236}">
                <a16:creationId xmlns:a16="http://schemas.microsoft.com/office/drawing/2014/main" id="{B37D879A-4199-3749-8DF9-31685E054A88}"/>
              </a:ext>
            </a:extLst>
          </p:cNvPr>
          <p:cNvSpPr/>
          <p:nvPr/>
        </p:nvSpPr>
        <p:spPr>
          <a:xfrm>
            <a:off x="1009500" y="1073296"/>
            <a:ext cx="8742948" cy="4524315"/>
          </a:xfrm>
          <a:prstGeom prst="rect">
            <a:avLst/>
          </a:prstGeom>
        </p:spPr>
        <p:txBody>
          <a:bodyPr wrap="square">
            <a:spAutoFit/>
          </a:bodyPr>
          <a:lstStyle/>
          <a:p>
            <a:pPr marL="342900" indent="-342900">
              <a:buClr>
                <a:srgbClr val="660269"/>
              </a:buClr>
              <a:buFont typeface="Arial" panose="020B0604020202020204" pitchFamily="34" charset="0"/>
              <a:buChar char="•"/>
            </a:pPr>
            <a:r>
              <a:rPr lang="en-GB" sz="2400" dirty="0">
                <a:solidFill>
                  <a:srgbClr val="000000"/>
                </a:solidFill>
              </a:rPr>
              <a:t>Scotland's Deposit Return Scheme is not unique</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We're joining active DRS schemes all over the world </a:t>
            </a:r>
          </a:p>
          <a:p>
            <a:pPr marL="342900" indent="-342900">
              <a:buClr>
                <a:srgbClr val="660269"/>
              </a:buClr>
              <a:buFont typeface="Arial" panose="020B0604020202020204" pitchFamily="34" charset="0"/>
              <a:buChar char="•"/>
            </a:pP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Deposit return Schemes will be implemented in every UK country over the next few years</a:t>
            </a:r>
            <a:br>
              <a:rPr lang="en-GB" sz="2400" dirty="0">
                <a:solidFill>
                  <a:srgbClr val="000000"/>
                </a:solidFill>
              </a:rPr>
            </a:b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In Europe alone there are currently 13 countries that have implemented DRS schemes</a:t>
            </a:r>
            <a:br>
              <a:rPr lang="en-GB" sz="2400" dirty="0">
                <a:solidFill>
                  <a:srgbClr val="000000"/>
                </a:solidFill>
              </a:rPr>
            </a:br>
            <a:endParaRPr lang="en-GB" sz="2400" dirty="0">
              <a:solidFill>
                <a:srgbClr val="000000"/>
              </a:solidFill>
            </a:endParaRPr>
          </a:p>
          <a:p>
            <a:pPr marL="342900" indent="-342900">
              <a:buClr>
                <a:srgbClr val="660269"/>
              </a:buClr>
              <a:buFont typeface="Arial" panose="020B0604020202020204" pitchFamily="34" charset="0"/>
              <a:buChar char="•"/>
            </a:pPr>
            <a:r>
              <a:rPr lang="en-GB" sz="2400" dirty="0">
                <a:solidFill>
                  <a:srgbClr val="000000"/>
                </a:solidFill>
              </a:rPr>
              <a:t>Over the next 3 years that number will grow to at least 29 European countries</a:t>
            </a:r>
            <a:endParaRPr lang="en-GB"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83034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83739273-54C2-7CB8-30E8-BAE0C41E9101}"/>
              </a:ext>
            </a:extLst>
          </p:cNvPr>
          <p:cNvPicPr>
            <a:picLocks noChangeAspect="1" noChangeArrowheads="1"/>
          </p:cNvPicPr>
          <p:nvPr/>
        </p:nvPicPr>
        <p:blipFill rotWithShape="1">
          <a:blip r:embed="rId2"/>
          <a:srcRect r="40814"/>
          <a:stretch/>
        </p:blipFill>
        <p:spPr bwMode="auto">
          <a:xfrm>
            <a:off x="6096000" y="-11428"/>
            <a:ext cx="6096000" cy="6869428"/>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E96F1389-E0E2-33B0-4045-ABB00E1CAF2B}"/>
              </a:ext>
            </a:extLst>
          </p:cNvPr>
          <p:cNvSpPr/>
          <p:nvPr/>
        </p:nvSpPr>
        <p:spPr>
          <a:xfrm>
            <a:off x="0" y="-29214"/>
            <a:ext cx="8496765" cy="6905000"/>
          </a:xfrm>
          <a:custGeom>
            <a:avLst/>
            <a:gdLst>
              <a:gd name="connsiteX0" fmla="*/ 4277651 w 5413181"/>
              <a:gd name="connsiteY0" fmla="*/ 2436971 h 4369546"/>
              <a:gd name="connsiteX1" fmla="*/ 4277651 w 5413181"/>
              <a:gd name="connsiteY1" fmla="*/ 2436971 h 4369546"/>
              <a:gd name="connsiteX2" fmla="*/ 4297871 w 5413181"/>
              <a:gd name="connsiteY2" fmla="*/ 2394061 h 4369546"/>
              <a:gd name="connsiteX3" fmla="*/ 4404630 w 5413181"/>
              <a:gd name="connsiteY3" fmla="*/ 2163318 h 4369546"/>
              <a:gd name="connsiteX4" fmla="*/ 4531609 w 5413181"/>
              <a:gd name="connsiteY4" fmla="*/ 1892903 h 4369546"/>
              <a:gd name="connsiteX5" fmla="*/ 5337156 w 5413181"/>
              <a:gd name="connsiteY5" fmla="*/ 162735 h 4369546"/>
              <a:gd name="connsiteX6" fmla="*/ 5380021 w 5413181"/>
              <a:gd name="connsiteY6" fmla="*/ 67199 h 4369546"/>
              <a:gd name="connsiteX7" fmla="*/ 5400241 w 5413181"/>
              <a:gd name="connsiteY7" fmla="*/ 24289 h 4369546"/>
              <a:gd name="connsiteX8" fmla="*/ 5410755 w 5413181"/>
              <a:gd name="connsiteY8" fmla="*/ 4048 h 4369546"/>
              <a:gd name="connsiteX9" fmla="*/ 5412373 w 5413181"/>
              <a:gd name="connsiteY9" fmla="*/ 810 h 4369546"/>
              <a:gd name="connsiteX10" fmla="*/ 5413182 w 5413181"/>
              <a:gd name="connsiteY10" fmla="*/ 0 h 4369546"/>
              <a:gd name="connsiteX11" fmla="*/ 0 w 5413181"/>
              <a:gd name="connsiteY11" fmla="*/ 0 h 4369546"/>
              <a:gd name="connsiteX12" fmla="*/ 0 w 5413181"/>
              <a:gd name="connsiteY12" fmla="*/ 4369546 h 4369546"/>
              <a:gd name="connsiteX13" fmla="*/ 4948940 w 5413181"/>
              <a:gd name="connsiteY13" fmla="*/ 4369546 h 4369546"/>
              <a:gd name="connsiteX14" fmla="*/ 4277651 w 5413181"/>
              <a:gd name="connsiteY14" fmla="*/ 2846642 h 4369546"/>
              <a:gd name="connsiteX15" fmla="*/ 4277651 w 5413181"/>
              <a:gd name="connsiteY15" fmla="*/ 2436971 h 43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3181" h="4369546">
                <a:moveTo>
                  <a:pt x="4277651" y="2436971"/>
                </a:moveTo>
                <a:lnTo>
                  <a:pt x="4277651" y="2436971"/>
                </a:lnTo>
                <a:cubicBezTo>
                  <a:pt x="4280886" y="2431304"/>
                  <a:pt x="4285739" y="2419969"/>
                  <a:pt x="4297871" y="2394061"/>
                </a:cubicBezTo>
                <a:lnTo>
                  <a:pt x="4404630" y="2163318"/>
                </a:lnTo>
                <a:lnTo>
                  <a:pt x="4531609" y="1892903"/>
                </a:lnTo>
                <a:cubicBezTo>
                  <a:pt x="4760494" y="1408748"/>
                  <a:pt x="5058935" y="774811"/>
                  <a:pt x="5337156" y="162735"/>
                </a:cubicBezTo>
                <a:lnTo>
                  <a:pt x="5380021" y="67199"/>
                </a:lnTo>
                <a:cubicBezTo>
                  <a:pt x="5392962" y="38052"/>
                  <a:pt x="5392962" y="38052"/>
                  <a:pt x="5400241" y="24289"/>
                </a:cubicBezTo>
                <a:cubicBezTo>
                  <a:pt x="5402667" y="19431"/>
                  <a:pt x="5405903" y="13764"/>
                  <a:pt x="5410755" y="4048"/>
                </a:cubicBezTo>
                <a:lnTo>
                  <a:pt x="5412373" y="810"/>
                </a:lnTo>
                <a:cubicBezTo>
                  <a:pt x="5412373" y="810"/>
                  <a:pt x="5412373" y="0"/>
                  <a:pt x="5413182" y="0"/>
                </a:cubicBezTo>
                <a:lnTo>
                  <a:pt x="0" y="0"/>
                </a:lnTo>
                <a:lnTo>
                  <a:pt x="0" y="4369546"/>
                </a:lnTo>
                <a:lnTo>
                  <a:pt x="4948940" y="4369546"/>
                </a:lnTo>
                <a:cubicBezTo>
                  <a:pt x="4694174" y="3807666"/>
                  <a:pt x="4487934" y="3345371"/>
                  <a:pt x="4277651" y="2846642"/>
                </a:cubicBezTo>
                <a:cubicBezTo>
                  <a:pt x="4222654" y="2717102"/>
                  <a:pt x="4222654" y="2564082"/>
                  <a:pt x="4277651" y="2436971"/>
                </a:cubicBezTo>
                <a:close/>
              </a:path>
            </a:pathLst>
          </a:custGeom>
          <a:solidFill>
            <a:srgbClr val="70006D"/>
          </a:solidFill>
          <a:ln w="8088"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0D1B610B-1F58-33D2-C9FB-81BC4570C4FA}"/>
              </a:ext>
            </a:extLst>
          </p:cNvPr>
          <p:cNvSpPr/>
          <p:nvPr/>
        </p:nvSpPr>
        <p:spPr>
          <a:xfrm>
            <a:off x="6392804" y="-29214"/>
            <a:ext cx="2221455" cy="6905000"/>
          </a:xfrm>
          <a:custGeom>
            <a:avLst/>
            <a:gdLst>
              <a:gd name="connsiteX0" fmla="*/ 714266 w 2221455"/>
              <a:gd name="connsiteY0" fmla="*/ 4696460 h 6861810"/>
              <a:gd name="connsiteX1" fmla="*/ 636876 w 2221455"/>
              <a:gd name="connsiteY1" fmla="*/ 4528820 h 6861810"/>
              <a:gd name="connsiteX2" fmla="*/ 517621 w 2221455"/>
              <a:gd name="connsiteY2" fmla="*/ 4272280 h 6861810"/>
              <a:gd name="connsiteX3" fmla="*/ 503665 w 2221455"/>
              <a:gd name="connsiteY3" fmla="*/ 4004310 h 6861810"/>
              <a:gd name="connsiteX4" fmla="*/ 652100 w 2221455"/>
              <a:gd name="connsiteY4" fmla="*/ 3625850 h 6861810"/>
              <a:gd name="connsiteX5" fmla="*/ 753595 w 2221455"/>
              <a:gd name="connsiteY5" fmla="*/ 3369310 h 6861810"/>
              <a:gd name="connsiteX6" fmla="*/ 792924 w 2221455"/>
              <a:gd name="connsiteY6" fmla="*/ 3268980 h 6861810"/>
              <a:gd name="connsiteX7" fmla="*/ 811954 w 2221455"/>
              <a:gd name="connsiteY7" fmla="*/ 3219450 h 6861810"/>
              <a:gd name="connsiteX8" fmla="*/ 869045 w 2221455"/>
              <a:gd name="connsiteY8" fmla="*/ 3074670 h 6861810"/>
              <a:gd name="connsiteX9" fmla="*/ 893149 w 2221455"/>
              <a:gd name="connsiteY9" fmla="*/ 3012440 h 6861810"/>
              <a:gd name="connsiteX10" fmla="*/ 914717 w 2221455"/>
              <a:gd name="connsiteY10" fmla="*/ 2959100 h 6861810"/>
              <a:gd name="connsiteX11" fmla="*/ 962927 w 2221455"/>
              <a:gd name="connsiteY11" fmla="*/ 2840990 h 6861810"/>
              <a:gd name="connsiteX12" fmla="*/ 1230618 w 2221455"/>
              <a:gd name="connsiteY12" fmla="*/ 2195830 h 6861810"/>
              <a:gd name="connsiteX13" fmla="*/ 1290246 w 2221455"/>
              <a:gd name="connsiteY13" fmla="*/ 2056130 h 6861810"/>
              <a:gd name="connsiteX14" fmla="*/ 1292783 w 2221455"/>
              <a:gd name="connsiteY14" fmla="*/ 2051050 h 6861810"/>
              <a:gd name="connsiteX15" fmla="*/ 1571892 w 2221455"/>
              <a:gd name="connsiteY15" fmla="*/ 1421130 h 6861810"/>
              <a:gd name="connsiteX16" fmla="*/ 1977870 w 2221455"/>
              <a:gd name="connsiteY16" fmla="*/ 499110 h 6861810"/>
              <a:gd name="connsiteX17" fmla="*/ 2066677 w 2221455"/>
              <a:gd name="connsiteY17" fmla="*/ 294640 h 6861810"/>
              <a:gd name="connsiteX18" fmla="*/ 2221456 w 2221455"/>
              <a:gd name="connsiteY18" fmla="*/ 0 h 6861810"/>
              <a:gd name="connsiteX19" fmla="*/ 1847196 w 2221455"/>
              <a:gd name="connsiteY19" fmla="*/ 0 h 6861810"/>
              <a:gd name="connsiteX20" fmla="*/ 1844658 w 2221455"/>
              <a:gd name="connsiteY20" fmla="*/ 3810 h 6861810"/>
              <a:gd name="connsiteX21" fmla="*/ 1842121 w 2221455"/>
              <a:gd name="connsiteY21" fmla="*/ 8890 h 6861810"/>
              <a:gd name="connsiteX22" fmla="*/ 1825628 w 2221455"/>
              <a:gd name="connsiteY22" fmla="*/ 40640 h 6861810"/>
              <a:gd name="connsiteX23" fmla="*/ 1793911 w 2221455"/>
              <a:gd name="connsiteY23" fmla="*/ 107950 h 6861810"/>
              <a:gd name="connsiteX24" fmla="*/ 1726671 w 2221455"/>
              <a:gd name="connsiteY24" fmla="*/ 257810 h 6861810"/>
              <a:gd name="connsiteX25" fmla="*/ 463068 w 2221455"/>
              <a:gd name="connsiteY25" fmla="*/ 2971800 h 6861810"/>
              <a:gd name="connsiteX26" fmla="*/ 263885 w 2221455"/>
              <a:gd name="connsiteY26" fmla="*/ 3395980 h 6861810"/>
              <a:gd name="connsiteX27" fmla="*/ 96419 w 2221455"/>
              <a:gd name="connsiteY27" fmla="*/ 3757930 h 6861810"/>
              <a:gd name="connsiteX28" fmla="*/ 65971 w 2221455"/>
              <a:gd name="connsiteY28" fmla="*/ 3825240 h 6861810"/>
              <a:gd name="connsiteX29" fmla="*/ 64702 w 2221455"/>
              <a:gd name="connsiteY29" fmla="*/ 3825240 h 6861810"/>
              <a:gd name="connsiteX30" fmla="*/ 64702 w 2221455"/>
              <a:gd name="connsiteY30" fmla="*/ 4467860 h 6861810"/>
              <a:gd name="connsiteX31" fmla="*/ 1120243 w 2221455"/>
              <a:gd name="connsiteY31" fmla="*/ 6861810 h 6861810"/>
              <a:gd name="connsiteX32" fmla="*/ 1682268 w 2221455"/>
              <a:gd name="connsiteY32" fmla="*/ 6861810 h 6861810"/>
              <a:gd name="connsiteX33" fmla="*/ 714266 w 2221455"/>
              <a:gd name="connsiteY33" fmla="*/ 4696460 h 686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1455" h="6861810">
                <a:moveTo>
                  <a:pt x="714266" y="4696460"/>
                </a:moveTo>
                <a:cubicBezTo>
                  <a:pt x="687623" y="4639310"/>
                  <a:pt x="662250" y="4583430"/>
                  <a:pt x="636876" y="4528820"/>
                </a:cubicBezTo>
                <a:cubicBezTo>
                  <a:pt x="595010" y="4438650"/>
                  <a:pt x="554412" y="4353560"/>
                  <a:pt x="517621" y="4272280"/>
                </a:cubicBezTo>
                <a:cubicBezTo>
                  <a:pt x="478291" y="4191000"/>
                  <a:pt x="473217" y="4093210"/>
                  <a:pt x="503665" y="4004310"/>
                </a:cubicBezTo>
                <a:cubicBezTo>
                  <a:pt x="555681" y="3873500"/>
                  <a:pt x="603891" y="3749040"/>
                  <a:pt x="652100" y="3625850"/>
                </a:cubicBezTo>
                <a:cubicBezTo>
                  <a:pt x="686355" y="3539490"/>
                  <a:pt x="719340" y="3454400"/>
                  <a:pt x="753595" y="3369310"/>
                </a:cubicBezTo>
                <a:cubicBezTo>
                  <a:pt x="766282" y="3336290"/>
                  <a:pt x="780237" y="3302000"/>
                  <a:pt x="792924" y="3268980"/>
                </a:cubicBezTo>
                <a:cubicBezTo>
                  <a:pt x="799268" y="3252470"/>
                  <a:pt x="805611" y="3235960"/>
                  <a:pt x="811954" y="3219450"/>
                </a:cubicBezTo>
                <a:cubicBezTo>
                  <a:pt x="830985" y="3171190"/>
                  <a:pt x="850015" y="3122930"/>
                  <a:pt x="869045" y="3074670"/>
                </a:cubicBezTo>
                <a:cubicBezTo>
                  <a:pt x="876657" y="3054350"/>
                  <a:pt x="885538" y="3034030"/>
                  <a:pt x="893149" y="3012440"/>
                </a:cubicBezTo>
                <a:cubicBezTo>
                  <a:pt x="900762" y="2994660"/>
                  <a:pt x="907105" y="2976880"/>
                  <a:pt x="914717" y="2959100"/>
                </a:cubicBezTo>
                <a:cubicBezTo>
                  <a:pt x="929941" y="2919730"/>
                  <a:pt x="946434" y="2880360"/>
                  <a:pt x="962927" y="2840990"/>
                </a:cubicBezTo>
                <a:cubicBezTo>
                  <a:pt x="1046660" y="2635250"/>
                  <a:pt x="1134198" y="2424430"/>
                  <a:pt x="1230618" y="2195830"/>
                </a:cubicBezTo>
                <a:cubicBezTo>
                  <a:pt x="1249649" y="2150110"/>
                  <a:pt x="1269947" y="2104390"/>
                  <a:pt x="1290246" y="2056130"/>
                </a:cubicBezTo>
                <a:cubicBezTo>
                  <a:pt x="1291515" y="2054860"/>
                  <a:pt x="1291515" y="2053590"/>
                  <a:pt x="1292783" y="2051050"/>
                </a:cubicBezTo>
                <a:cubicBezTo>
                  <a:pt x="1376516" y="1856740"/>
                  <a:pt x="1469130" y="1648460"/>
                  <a:pt x="1571892" y="1421130"/>
                </a:cubicBezTo>
                <a:lnTo>
                  <a:pt x="1977870" y="499110"/>
                </a:lnTo>
                <a:cubicBezTo>
                  <a:pt x="2012124" y="426720"/>
                  <a:pt x="2040035" y="359410"/>
                  <a:pt x="2066677" y="294640"/>
                </a:cubicBezTo>
                <a:cubicBezTo>
                  <a:pt x="2116156" y="175260"/>
                  <a:pt x="2158022" y="73660"/>
                  <a:pt x="2221456" y="0"/>
                </a:cubicBezTo>
                <a:lnTo>
                  <a:pt x="1847196" y="0"/>
                </a:lnTo>
                <a:cubicBezTo>
                  <a:pt x="1845927" y="1270"/>
                  <a:pt x="1845927" y="2540"/>
                  <a:pt x="1844658" y="3810"/>
                </a:cubicBezTo>
                <a:lnTo>
                  <a:pt x="1842121" y="8890"/>
                </a:lnTo>
                <a:cubicBezTo>
                  <a:pt x="1834509" y="24130"/>
                  <a:pt x="1829434" y="33020"/>
                  <a:pt x="1825628" y="40640"/>
                </a:cubicBezTo>
                <a:cubicBezTo>
                  <a:pt x="1814210" y="62230"/>
                  <a:pt x="1814210" y="62230"/>
                  <a:pt x="1793911" y="107950"/>
                </a:cubicBezTo>
                <a:lnTo>
                  <a:pt x="1726671" y="257810"/>
                </a:lnTo>
                <a:cubicBezTo>
                  <a:pt x="1290246" y="1217930"/>
                  <a:pt x="822104" y="2212340"/>
                  <a:pt x="463068" y="2971800"/>
                </a:cubicBezTo>
                <a:lnTo>
                  <a:pt x="263885" y="3395980"/>
                </a:lnTo>
                <a:lnTo>
                  <a:pt x="96419" y="3757930"/>
                </a:lnTo>
                <a:cubicBezTo>
                  <a:pt x="77389" y="3798570"/>
                  <a:pt x="69778" y="3816350"/>
                  <a:pt x="65971" y="3825240"/>
                </a:cubicBezTo>
                <a:lnTo>
                  <a:pt x="64702" y="3825240"/>
                </a:lnTo>
                <a:cubicBezTo>
                  <a:pt x="-21567" y="4024630"/>
                  <a:pt x="-21567" y="4264660"/>
                  <a:pt x="64702" y="4467860"/>
                </a:cubicBezTo>
                <a:cubicBezTo>
                  <a:pt x="395827" y="5251450"/>
                  <a:pt x="719340" y="5977890"/>
                  <a:pt x="1120243" y="6861810"/>
                </a:cubicBezTo>
                <a:lnTo>
                  <a:pt x="1682268" y="6861810"/>
                </a:lnTo>
                <a:cubicBezTo>
                  <a:pt x="1343530" y="6083300"/>
                  <a:pt x="1030167" y="5383530"/>
                  <a:pt x="714266" y="4696460"/>
                </a:cubicBezTo>
                <a:close/>
              </a:path>
            </a:pathLst>
          </a:custGeom>
          <a:solidFill>
            <a:srgbClr val="CFD71F"/>
          </a:solidFill>
          <a:ln w="12687"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71421E8B-D418-69D7-B15E-C4C312B5A178}"/>
              </a:ext>
            </a:extLst>
          </p:cNvPr>
          <p:cNvSpPr txBox="1"/>
          <p:nvPr/>
        </p:nvSpPr>
        <p:spPr>
          <a:xfrm>
            <a:off x="465221" y="2439684"/>
            <a:ext cx="4876800" cy="830997"/>
          </a:xfrm>
          <a:prstGeom prst="rect">
            <a:avLst/>
          </a:prstGeom>
          <a:noFill/>
        </p:spPr>
        <p:txBody>
          <a:bodyPr wrap="square" rtlCol="0">
            <a:spAutoFit/>
          </a:bodyPr>
          <a:lstStyle/>
          <a:p>
            <a:r>
              <a:rPr lang="en-US" sz="4800" b="1" dirty="0">
                <a:solidFill>
                  <a:srgbClr val="CFD71F"/>
                </a:solidFill>
                <a:latin typeface="Arial Black" panose="020B0604020202020204" pitchFamily="34" charset="0"/>
                <a:cs typeface="Arial Black" panose="020B0604020202020204" pitchFamily="34" charset="0"/>
              </a:rPr>
              <a:t>Signposting</a:t>
            </a:r>
          </a:p>
        </p:txBody>
      </p:sp>
      <p:pic>
        <p:nvPicPr>
          <p:cNvPr id="7" name="Picture 6">
            <a:extLst>
              <a:ext uri="{FF2B5EF4-FFF2-40B4-BE49-F238E27FC236}">
                <a16:creationId xmlns:a16="http://schemas.microsoft.com/office/drawing/2014/main" id="{28B5E380-5A73-0142-85CA-89949547093F}"/>
              </a:ext>
            </a:extLst>
          </p:cNvPr>
          <p:cNvPicPr>
            <a:picLocks noChangeAspect="1"/>
          </p:cNvPicPr>
          <p:nvPr/>
        </p:nvPicPr>
        <p:blipFill>
          <a:blip r:embed="rId3"/>
          <a:stretch>
            <a:fillRect/>
          </a:stretch>
        </p:blipFill>
        <p:spPr>
          <a:xfrm>
            <a:off x="465221" y="5867877"/>
            <a:ext cx="621165" cy="777512"/>
          </a:xfrm>
          <a:prstGeom prst="rect">
            <a:avLst/>
          </a:prstGeom>
        </p:spPr>
      </p:pic>
    </p:spTree>
    <p:extLst>
      <p:ext uri="{BB962C8B-B14F-4D97-AF65-F5344CB8AC3E}">
        <p14:creationId xmlns:p14="http://schemas.microsoft.com/office/powerpoint/2010/main" val="2543937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8">
            <a:extLst>
              <a:ext uri="{FF2B5EF4-FFF2-40B4-BE49-F238E27FC236}">
                <a16:creationId xmlns:a16="http://schemas.microsoft.com/office/drawing/2014/main" id="{32A60BB2-00B2-AE47-8FDD-937E78766D2E}"/>
              </a:ext>
            </a:extLst>
          </p:cNvPr>
          <p:cNvGrpSpPr/>
          <p:nvPr/>
        </p:nvGrpSpPr>
        <p:grpSpPr>
          <a:xfrm>
            <a:off x="7054185" y="5256503"/>
            <a:ext cx="5150834" cy="1604037"/>
            <a:chOff x="7039897" y="5256503"/>
            <a:chExt cx="5150834" cy="1604037"/>
          </a:xfrm>
        </p:grpSpPr>
        <p:sp>
          <p:nvSpPr>
            <p:cNvPr id="9" name="Freeform 8">
              <a:extLst>
                <a:ext uri="{FF2B5EF4-FFF2-40B4-BE49-F238E27FC236}">
                  <a16:creationId xmlns:a16="http://schemas.microsoft.com/office/drawing/2014/main" id="{62BAB918-DEBE-0B00-B119-DD894FC62D27}"/>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39360549-9ADF-27D3-665C-464BB9D53CF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4" name="Text Placeholder 2">
            <a:extLst>
              <a:ext uri="{FF2B5EF4-FFF2-40B4-BE49-F238E27FC236}">
                <a16:creationId xmlns:a16="http://schemas.microsoft.com/office/drawing/2014/main" id="{A41E0B78-6383-EAAA-B75B-BA01E597B248}"/>
              </a:ext>
            </a:extLst>
          </p:cNvPr>
          <p:cNvSpPr txBox="1">
            <a:spLocks/>
          </p:cNvSpPr>
          <p:nvPr/>
        </p:nvSpPr>
        <p:spPr>
          <a:xfrm>
            <a:off x="614828" y="1662007"/>
            <a:ext cx="10582561" cy="2768531"/>
          </a:xfrm>
          <a:prstGeom prst="rect">
            <a:avLst/>
          </a:prstGeom>
        </p:spPr>
        <p:txBody>
          <a:bodyPr vert="horz" lIns="60960" tIns="30480" rIns="60960" bIns="30480" numCol="1"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933" dirty="0">
                <a:solidFill>
                  <a:srgbClr val="660269"/>
                </a:solidFill>
              </a:rPr>
              <a:t>Circularity Scotland</a:t>
            </a:r>
          </a:p>
          <a:p>
            <a:r>
              <a:rPr lang="en-GB" sz="800" b="1" dirty="0">
                <a:solidFill>
                  <a:schemeClr val="accent2"/>
                </a:solidFill>
              </a:rPr>
              <a:t>  </a:t>
            </a:r>
            <a:r>
              <a:rPr lang="en-GB" sz="2400" dirty="0">
                <a:hlinkClick r:id="rId2"/>
              </a:rPr>
              <a:t>https://circularityscotland.com/</a:t>
            </a:r>
            <a:r>
              <a:rPr lang="en-GB" sz="2400" dirty="0"/>
              <a:t> </a:t>
            </a:r>
            <a:r>
              <a:rPr lang="en-GB" sz="2400" dirty="0">
                <a:solidFill>
                  <a:schemeClr val="tx1"/>
                </a:solidFill>
              </a:rPr>
              <a:t>- general information and link to sign up</a:t>
            </a:r>
          </a:p>
          <a:p>
            <a:r>
              <a:rPr lang="en-GB" sz="2400" dirty="0">
                <a:solidFill>
                  <a:schemeClr val="accent6"/>
                </a:solidFill>
                <a:hlinkClick r:id="rId3"/>
              </a:rPr>
              <a:t>enquiries@Circularityscotland.com</a:t>
            </a:r>
            <a:r>
              <a:rPr lang="en-GB" sz="2400" dirty="0">
                <a:solidFill>
                  <a:schemeClr val="accent6"/>
                </a:solidFill>
              </a:rPr>
              <a:t> </a:t>
            </a:r>
            <a:r>
              <a:rPr lang="en-GB" sz="2400" dirty="0">
                <a:solidFill>
                  <a:schemeClr val="tx1"/>
                </a:solidFill>
              </a:rPr>
              <a:t>– for specific questions</a:t>
            </a:r>
            <a:endParaRPr lang="en-GB" sz="1200" b="1" dirty="0">
              <a:solidFill>
                <a:schemeClr val="tx1"/>
              </a:solidFill>
            </a:endParaRPr>
          </a:p>
          <a:p>
            <a:r>
              <a:rPr lang="en-GB" sz="1333" dirty="0">
                <a:solidFill>
                  <a:schemeClr val="accent2"/>
                </a:solidFill>
              </a:rPr>
              <a:t>  </a:t>
            </a:r>
          </a:p>
          <a:p>
            <a:endParaRPr lang="en-GB" sz="2933" dirty="0">
              <a:solidFill>
                <a:srgbClr val="660269"/>
              </a:solidFill>
            </a:endParaRPr>
          </a:p>
          <a:p>
            <a:r>
              <a:rPr lang="en-GB" sz="2933" dirty="0">
                <a:solidFill>
                  <a:srgbClr val="660269"/>
                </a:solidFill>
              </a:rPr>
              <a:t>SEPA</a:t>
            </a:r>
          </a:p>
          <a:p>
            <a:r>
              <a:rPr lang="en-GB" sz="800" dirty="0">
                <a:solidFill>
                  <a:schemeClr val="accent2"/>
                </a:solidFill>
              </a:rPr>
              <a:t>  </a:t>
            </a:r>
            <a:r>
              <a:rPr lang="en-GB" sz="2667" dirty="0">
                <a:solidFill>
                  <a:schemeClr val="accent6"/>
                </a:solidFill>
                <a:hlinkClick r:id="rId4"/>
              </a:rPr>
              <a:t>ht</a:t>
            </a:r>
            <a:r>
              <a:rPr lang="en-GB" sz="2400" dirty="0">
                <a:solidFill>
                  <a:schemeClr val="accent6"/>
                </a:solidFill>
                <a:hlinkClick r:id="rId4"/>
              </a:rPr>
              <a:t>tps://www.sepa.org.uk/regulations/waste/deposit-return-scheme/</a:t>
            </a:r>
            <a:r>
              <a:rPr lang="en-GB" sz="2400" dirty="0">
                <a:solidFill>
                  <a:schemeClr val="accent6"/>
                </a:solidFill>
              </a:rPr>
              <a:t> </a:t>
            </a:r>
            <a:r>
              <a:rPr lang="en-GB" sz="2400" dirty="0">
                <a:solidFill>
                  <a:schemeClr val="tx1"/>
                </a:solidFill>
              </a:rPr>
              <a:t>- detailed guidance for organisations affected by DRS</a:t>
            </a:r>
          </a:p>
          <a:p>
            <a:r>
              <a:rPr lang="en-GB" sz="2400" dirty="0">
                <a:solidFill>
                  <a:schemeClr val="accent6"/>
                </a:solidFill>
                <a:hlinkClick r:id="rId5"/>
              </a:rPr>
              <a:t>depositreturn@sepa.org.uk</a:t>
            </a:r>
            <a:r>
              <a:rPr lang="en-GB" sz="2400" dirty="0">
                <a:solidFill>
                  <a:schemeClr val="accent6"/>
                </a:solidFill>
              </a:rPr>
              <a:t> </a:t>
            </a:r>
            <a:r>
              <a:rPr lang="en-GB" sz="2400" dirty="0">
                <a:solidFill>
                  <a:schemeClr val="tx1"/>
                </a:solidFill>
              </a:rPr>
              <a:t>– address for enquiries relating to interpretation /coverage of the DRS regulations</a:t>
            </a:r>
          </a:p>
          <a:p>
            <a:endParaRPr lang="en-GB" sz="2133" dirty="0"/>
          </a:p>
        </p:txBody>
      </p:sp>
    </p:spTree>
    <p:extLst>
      <p:ext uri="{BB962C8B-B14F-4D97-AF65-F5344CB8AC3E}">
        <p14:creationId xmlns:p14="http://schemas.microsoft.com/office/powerpoint/2010/main" val="230396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wipe(left)">
                                      <p:cBhvr>
                                        <p:cTn id="19" dur="500"/>
                                        <p:tgtEl>
                                          <p:spTgt spid="4">
                                            <p:txEl>
                                              <p:pRg st="5" end="5"/>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left)">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8">
            <a:extLst>
              <a:ext uri="{FF2B5EF4-FFF2-40B4-BE49-F238E27FC236}">
                <a16:creationId xmlns:a16="http://schemas.microsoft.com/office/drawing/2014/main" id="{32A60BB2-00B2-AE47-8FDD-937E78766D2E}"/>
              </a:ext>
            </a:extLst>
          </p:cNvPr>
          <p:cNvGrpSpPr/>
          <p:nvPr/>
        </p:nvGrpSpPr>
        <p:grpSpPr>
          <a:xfrm>
            <a:off x="7054185" y="5256503"/>
            <a:ext cx="5150834" cy="1604037"/>
            <a:chOff x="7039897" y="5256503"/>
            <a:chExt cx="5150834" cy="1604037"/>
          </a:xfrm>
        </p:grpSpPr>
        <p:sp>
          <p:nvSpPr>
            <p:cNvPr id="9" name="Freeform 8">
              <a:extLst>
                <a:ext uri="{FF2B5EF4-FFF2-40B4-BE49-F238E27FC236}">
                  <a16:creationId xmlns:a16="http://schemas.microsoft.com/office/drawing/2014/main" id="{62BAB918-DEBE-0B00-B119-DD894FC62D27}"/>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39360549-9ADF-27D3-665C-464BB9D53CF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13" name="Text Placeholder 2">
            <a:extLst>
              <a:ext uri="{FF2B5EF4-FFF2-40B4-BE49-F238E27FC236}">
                <a16:creationId xmlns:a16="http://schemas.microsoft.com/office/drawing/2014/main" id="{AB2DE5BE-183B-C167-8ABB-BF2AC4262786}"/>
              </a:ext>
            </a:extLst>
          </p:cNvPr>
          <p:cNvSpPr txBox="1">
            <a:spLocks/>
          </p:cNvSpPr>
          <p:nvPr/>
        </p:nvSpPr>
        <p:spPr>
          <a:xfrm>
            <a:off x="658720" y="1195110"/>
            <a:ext cx="9945945" cy="4289630"/>
          </a:xfrm>
          <a:prstGeom prst="rect">
            <a:avLst/>
          </a:prstGeom>
        </p:spPr>
        <p:txBody>
          <a:bodyPr vert="horz" lIns="60960" tIns="30480" rIns="60960" bIns="30480" numCol="1"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933" dirty="0">
                <a:solidFill>
                  <a:srgbClr val="660269"/>
                </a:solidFill>
              </a:rPr>
              <a:t>Zero Waste Scotland</a:t>
            </a:r>
          </a:p>
          <a:p>
            <a:r>
              <a:rPr lang="en-GB" sz="800" b="1" dirty="0">
                <a:solidFill>
                  <a:schemeClr val="accent2"/>
                </a:solidFill>
              </a:rPr>
              <a:t>  </a:t>
            </a:r>
            <a:r>
              <a:rPr lang="en-GB" sz="2400" dirty="0">
                <a:hlinkClick r:id="rId2"/>
              </a:rPr>
              <a:t>https://depositreturnscheme.zerowastescotland.org.uk/</a:t>
            </a:r>
            <a:r>
              <a:rPr lang="en-GB" sz="2400" dirty="0"/>
              <a:t> </a:t>
            </a:r>
            <a:r>
              <a:rPr lang="en-GB" sz="2400" dirty="0">
                <a:solidFill>
                  <a:schemeClr val="tx1"/>
                </a:solidFill>
              </a:rPr>
              <a:t>- apply for Return Point Operator exemptions</a:t>
            </a:r>
          </a:p>
          <a:p>
            <a:pPr lvl="1"/>
            <a:r>
              <a:rPr lang="en-GB" sz="1333" dirty="0">
                <a:solidFill>
                  <a:schemeClr val="accent2"/>
                </a:solidFill>
              </a:rPr>
              <a:t>  </a:t>
            </a:r>
          </a:p>
          <a:p>
            <a:endParaRPr lang="en-GB" sz="2933" dirty="0">
              <a:solidFill>
                <a:schemeClr val="accent2"/>
              </a:solidFill>
            </a:endParaRPr>
          </a:p>
          <a:p>
            <a:r>
              <a:rPr lang="en-GB" sz="2933" dirty="0">
                <a:solidFill>
                  <a:srgbClr val="660269"/>
                </a:solidFill>
              </a:rPr>
              <a:t>Regulations</a:t>
            </a:r>
          </a:p>
          <a:p>
            <a:r>
              <a:rPr lang="en-GB" sz="800" dirty="0">
                <a:solidFill>
                  <a:schemeClr val="accent2"/>
                </a:solidFill>
              </a:rPr>
              <a:t>  </a:t>
            </a:r>
            <a:r>
              <a:rPr lang="en-GB" sz="2400" dirty="0">
                <a:hlinkClick r:id="rId3"/>
              </a:rPr>
              <a:t>https://www.legislation.gov.uk/ssi/2020/154/contents</a:t>
            </a:r>
            <a:r>
              <a:rPr lang="en-GB" sz="2400" dirty="0"/>
              <a:t> </a:t>
            </a:r>
            <a:r>
              <a:rPr lang="en-GB" sz="2400" dirty="0">
                <a:solidFill>
                  <a:schemeClr val="tx1"/>
                </a:solidFill>
              </a:rPr>
              <a:t>- the regulations from 2020</a:t>
            </a:r>
            <a:endParaRPr lang="en-GB" sz="800" dirty="0">
              <a:solidFill>
                <a:schemeClr val="tx1"/>
              </a:solidFill>
            </a:endParaRPr>
          </a:p>
          <a:p>
            <a:r>
              <a:rPr lang="en-GB" sz="2400" dirty="0">
                <a:hlinkClick r:id="rId4"/>
              </a:rPr>
              <a:t>https://www.legislation.gov.uk/ssi/2022/76/contents/made</a:t>
            </a:r>
            <a:r>
              <a:rPr lang="en-GB" sz="2400" dirty="0"/>
              <a:t> </a:t>
            </a:r>
            <a:r>
              <a:rPr lang="en-GB" sz="2400" dirty="0">
                <a:solidFill>
                  <a:schemeClr val="tx1"/>
                </a:solidFill>
              </a:rPr>
              <a:t>- amended regulations from 2022</a:t>
            </a:r>
          </a:p>
          <a:p>
            <a:endParaRPr lang="en-GB" sz="2133" dirty="0"/>
          </a:p>
        </p:txBody>
      </p:sp>
    </p:spTree>
    <p:extLst>
      <p:ext uri="{BB962C8B-B14F-4D97-AF65-F5344CB8AC3E}">
        <p14:creationId xmlns:p14="http://schemas.microsoft.com/office/powerpoint/2010/main" val="131143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500"/>
                                        <p:tgtEl>
                                          <p:spTgt spid="1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Effect transition="in" filter="wipe(left)">
                                      <p:cBhvr>
                                        <p:cTn id="15" dur="500"/>
                                        <p:tgtEl>
                                          <p:spTgt spid="13">
                                            <p:txEl>
                                              <p:pRg st="4" end="4"/>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Effect transition="in" filter="wipe(left)">
                                      <p:cBhvr>
                                        <p:cTn id="19" dur="500"/>
                                        <p:tgtEl>
                                          <p:spTgt spid="13">
                                            <p:txEl>
                                              <p:pRg st="5" end="5"/>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Effect transition="in" filter="wipe(left)">
                                      <p:cBhvr>
                                        <p:cTn id="2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DC8395D-5E1C-D1F5-B0C4-AED44D90F1CA}"/>
              </a:ext>
            </a:extLst>
          </p:cNvPr>
          <p:cNvSpPr txBox="1"/>
          <p:nvPr/>
        </p:nvSpPr>
        <p:spPr>
          <a:xfrm>
            <a:off x="465221" y="385010"/>
            <a:ext cx="4521542"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Here to help</a:t>
            </a:r>
          </a:p>
        </p:txBody>
      </p:sp>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pic>
        <p:nvPicPr>
          <p:cNvPr id="2" name="Picture 1">
            <a:extLst>
              <a:ext uri="{FF2B5EF4-FFF2-40B4-BE49-F238E27FC236}">
                <a16:creationId xmlns:a16="http://schemas.microsoft.com/office/drawing/2014/main" id="{21DD76BA-7176-2458-D230-3C45E028B5A2}"/>
              </a:ext>
            </a:extLst>
          </p:cNvPr>
          <p:cNvPicPr>
            <a:picLocks noChangeAspect="1"/>
          </p:cNvPicPr>
          <p:nvPr/>
        </p:nvPicPr>
        <p:blipFill>
          <a:blip r:embed="rId2"/>
          <a:stretch>
            <a:fillRect/>
          </a:stretch>
        </p:blipFill>
        <p:spPr>
          <a:xfrm>
            <a:off x="539975" y="1187642"/>
            <a:ext cx="4566001" cy="3069367"/>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7A99860B-F2C8-492F-E54D-915757CAA127}"/>
              </a:ext>
            </a:extLst>
          </p:cNvPr>
          <p:cNvPicPr>
            <a:picLocks noChangeAspect="1"/>
          </p:cNvPicPr>
          <p:nvPr/>
        </p:nvPicPr>
        <p:blipFill>
          <a:blip r:embed="rId3"/>
          <a:stretch>
            <a:fillRect/>
          </a:stretch>
        </p:blipFill>
        <p:spPr>
          <a:xfrm>
            <a:off x="6214573" y="1182699"/>
            <a:ext cx="3633942" cy="3453459"/>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752B9A1A-9380-DFA9-E91D-E5393D21C8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Lst>
          </a:blip>
          <a:stretch>
            <a:fillRect/>
          </a:stretch>
        </p:blipFill>
        <p:spPr>
          <a:xfrm>
            <a:off x="1588628" y="4996267"/>
            <a:ext cx="3183011" cy="1590849"/>
          </a:xfrm>
          <a:prstGeom prst="rect">
            <a:avLst/>
          </a:prstGeom>
          <a:ln>
            <a:noFill/>
          </a:ln>
          <a:effectLst>
            <a:outerShdw blurRad="190500" algn="tl" rotWithShape="0">
              <a:srgbClr val="000000">
                <a:alpha val="70000"/>
              </a:srgbClr>
            </a:outerShdw>
          </a:effectLst>
        </p:spPr>
      </p:pic>
      <p:cxnSp>
        <p:nvCxnSpPr>
          <p:cNvPr id="5" name="Straight Arrow Connector 4">
            <a:extLst>
              <a:ext uri="{FF2B5EF4-FFF2-40B4-BE49-F238E27FC236}">
                <a16:creationId xmlns:a16="http://schemas.microsoft.com/office/drawing/2014/main" id="{35228799-DE92-E655-6AD9-46D6A8395401}"/>
              </a:ext>
            </a:extLst>
          </p:cNvPr>
          <p:cNvCxnSpPr>
            <a:cxnSpLocks/>
            <a:stCxn id="2" idx="3"/>
          </p:cNvCxnSpPr>
          <p:nvPr/>
        </p:nvCxnSpPr>
        <p:spPr>
          <a:xfrm flipV="1">
            <a:off x="5105976" y="2722325"/>
            <a:ext cx="1108597" cy="1"/>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B240F6-5B56-13A4-5FC4-84F1D64D8662}"/>
              </a:ext>
            </a:extLst>
          </p:cNvPr>
          <p:cNvSpPr txBox="1"/>
          <p:nvPr/>
        </p:nvSpPr>
        <p:spPr>
          <a:xfrm>
            <a:off x="5592211" y="5414605"/>
            <a:ext cx="4464119" cy="1015663"/>
          </a:xfrm>
          <a:prstGeom prst="rect">
            <a:avLst/>
          </a:prstGeom>
          <a:solidFill>
            <a:srgbClr val="D8DF4B"/>
          </a:solidFill>
          <a:ln>
            <a:noFill/>
          </a:ln>
        </p:spPr>
        <p:txBody>
          <a:bodyPr wrap="square" rtlCol="0">
            <a:spAutoFit/>
          </a:bodyPr>
          <a:lstStyle/>
          <a:p>
            <a:r>
              <a:rPr lang="en-GB" sz="2000" b="1" dirty="0">
                <a:solidFill>
                  <a:srgbClr val="660269"/>
                </a:solidFill>
              </a:rPr>
              <a:t>W: </a:t>
            </a:r>
            <a:r>
              <a:rPr lang="en-GB" sz="2000" dirty="0"/>
              <a:t>circularityscotland.com</a:t>
            </a:r>
          </a:p>
          <a:p>
            <a:r>
              <a:rPr lang="en-GB" sz="2000" b="1" dirty="0">
                <a:solidFill>
                  <a:srgbClr val="660269"/>
                </a:solidFill>
              </a:rPr>
              <a:t>E:  </a:t>
            </a:r>
            <a:r>
              <a:rPr lang="en-GB" sz="2000" dirty="0"/>
              <a:t>Enquiries@circularityscotland.com </a:t>
            </a:r>
          </a:p>
          <a:p>
            <a:r>
              <a:rPr lang="en-GB" sz="2000" b="1" dirty="0">
                <a:solidFill>
                  <a:srgbClr val="660269"/>
                </a:solidFill>
              </a:rPr>
              <a:t>T:  </a:t>
            </a:r>
            <a:r>
              <a:rPr lang="en-GB" sz="2000" dirty="0"/>
              <a:t>Contact centre on 0141 401 0899</a:t>
            </a:r>
          </a:p>
        </p:txBody>
      </p:sp>
      <p:cxnSp>
        <p:nvCxnSpPr>
          <p:cNvPr id="7" name="Straight Arrow Connector 6">
            <a:extLst>
              <a:ext uri="{FF2B5EF4-FFF2-40B4-BE49-F238E27FC236}">
                <a16:creationId xmlns:a16="http://schemas.microsoft.com/office/drawing/2014/main" id="{011E38B7-12E0-590F-6125-11CF68A8F610}"/>
              </a:ext>
            </a:extLst>
          </p:cNvPr>
          <p:cNvCxnSpPr>
            <a:cxnSpLocks/>
            <a:stCxn id="2" idx="2"/>
          </p:cNvCxnSpPr>
          <p:nvPr/>
        </p:nvCxnSpPr>
        <p:spPr>
          <a:xfrm>
            <a:off x="2822976" y="4257009"/>
            <a:ext cx="0" cy="739258"/>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E545B23-5423-1A06-E104-270FAA8B8E9C}"/>
              </a:ext>
            </a:extLst>
          </p:cNvPr>
          <p:cNvCxnSpPr>
            <a:cxnSpLocks/>
            <a:stCxn id="2" idx="2"/>
          </p:cNvCxnSpPr>
          <p:nvPr/>
        </p:nvCxnSpPr>
        <p:spPr>
          <a:xfrm>
            <a:off x="2822976" y="4257009"/>
            <a:ext cx="2769235" cy="1157596"/>
          </a:xfrm>
          <a:prstGeom prst="straightConnector1">
            <a:avLst/>
          </a:prstGeom>
          <a:ln w="57150">
            <a:solidFill>
              <a:srgbClr val="6602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5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500"/>
                            </p:stCondLst>
                            <p:childTnLst>
                              <p:par>
                                <p:cTn id="13" presetID="22" presetClass="entr" presetSubtype="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3000"/>
                            </p:stCondLst>
                            <p:childTnLst>
                              <p:par>
                                <p:cTn id="21" presetID="22" presetClass="entr" presetSubtype="1"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AB4014-77DB-4508-E25D-D74E23239BCA}"/>
              </a:ext>
            </a:extLst>
          </p:cNvPr>
          <p:cNvSpPr txBox="1"/>
          <p:nvPr/>
        </p:nvSpPr>
        <p:spPr>
          <a:xfrm>
            <a:off x="465220" y="385010"/>
            <a:ext cx="8470233"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Registration Timelines</a:t>
            </a:r>
          </a:p>
        </p:txBody>
      </p:sp>
      <p:grpSp>
        <p:nvGrpSpPr>
          <p:cNvPr id="15" name="Graphic 8">
            <a:extLst>
              <a:ext uri="{FF2B5EF4-FFF2-40B4-BE49-F238E27FC236}">
                <a16:creationId xmlns:a16="http://schemas.microsoft.com/office/drawing/2014/main" id="{6D45C2AA-BC3C-5BB4-E4B1-493219A2FA53}"/>
              </a:ext>
            </a:extLst>
          </p:cNvPr>
          <p:cNvGrpSpPr/>
          <p:nvPr/>
        </p:nvGrpSpPr>
        <p:grpSpPr>
          <a:xfrm>
            <a:off x="7041166" y="5253963"/>
            <a:ext cx="5150834" cy="1604037"/>
            <a:chOff x="7039897" y="5256503"/>
            <a:chExt cx="5150834" cy="1604037"/>
          </a:xfrm>
        </p:grpSpPr>
        <p:sp>
          <p:nvSpPr>
            <p:cNvPr id="18" name="Freeform 17">
              <a:extLst>
                <a:ext uri="{FF2B5EF4-FFF2-40B4-BE49-F238E27FC236}">
                  <a16:creationId xmlns:a16="http://schemas.microsoft.com/office/drawing/2014/main" id="{B9B63D1D-4D44-A234-C5A8-A6F5D5DAAC95}"/>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FE389CD-08A2-BE24-53B3-0E1F3D4B9DCD}"/>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2" name="TextBox 21">
            <a:extLst>
              <a:ext uri="{FF2B5EF4-FFF2-40B4-BE49-F238E27FC236}">
                <a16:creationId xmlns:a16="http://schemas.microsoft.com/office/drawing/2014/main" id="{4A0B1FA0-2EBA-C8C8-87F3-380000F4B9B4}"/>
              </a:ext>
            </a:extLst>
          </p:cNvPr>
          <p:cNvSpPr txBox="1"/>
          <p:nvPr/>
        </p:nvSpPr>
        <p:spPr>
          <a:xfrm>
            <a:off x="2517724" y="3110681"/>
            <a:ext cx="1980141" cy="584774"/>
          </a:xfrm>
          <a:prstGeom prst="rect">
            <a:avLst/>
          </a:prstGeom>
          <a:noFill/>
        </p:spPr>
        <p:txBody>
          <a:bodyPr wrap="square" rtlCol="0">
            <a:spAutoFit/>
          </a:bodyPr>
          <a:lstStyle/>
          <a:p>
            <a:pPr algn="ctr"/>
            <a:r>
              <a:rPr lang="en-US" sz="3200" dirty="0"/>
              <a:t>Producer</a:t>
            </a:r>
          </a:p>
        </p:txBody>
      </p:sp>
      <p:sp>
        <p:nvSpPr>
          <p:cNvPr id="27" name="Title 1">
            <a:extLst>
              <a:ext uri="{FF2B5EF4-FFF2-40B4-BE49-F238E27FC236}">
                <a16:creationId xmlns:a16="http://schemas.microsoft.com/office/drawing/2014/main" id="{92C29454-B8DA-C95D-A39C-EE065F586B2A}"/>
              </a:ext>
            </a:extLst>
          </p:cNvPr>
          <p:cNvSpPr txBox="1">
            <a:spLocks/>
          </p:cNvSpPr>
          <p:nvPr/>
        </p:nvSpPr>
        <p:spPr>
          <a:xfrm>
            <a:off x="5609704" y="2009725"/>
            <a:ext cx="5802275"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latin typeface="+mn-lt"/>
                <a:cs typeface="Quire Sans" panose="020B0502040400020003" pitchFamily="34" charset="0"/>
              </a:rPr>
              <a:t>01/12/2022 to 28/02/2023</a:t>
            </a:r>
          </a:p>
        </p:txBody>
      </p:sp>
      <p:pic>
        <p:nvPicPr>
          <p:cNvPr id="2" name="Graphic 1">
            <a:extLst>
              <a:ext uri="{FF2B5EF4-FFF2-40B4-BE49-F238E27FC236}">
                <a16:creationId xmlns:a16="http://schemas.microsoft.com/office/drawing/2014/main" id="{18246DA6-7E9A-FAD2-787B-69E6BCE9CA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17725" y="1248255"/>
            <a:ext cx="1980141" cy="1980141"/>
          </a:xfrm>
          <a:prstGeom prst="rect">
            <a:avLst/>
          </a:prstGeom>
        </p:spPr>
      </p:pic>
      <p:pic>
        <p:nvPicPr>
          <p:cNvPr id="3" name="Graphic 2">
            <a:extLst>
              <a:ext uri="{FF2B5EF4-FFF2-40B4-BE49-F238E27FC236}">
                <a16:creationId xmlns:a16="http://schemas.microsoft.com/office/drawing/2014/main" id="{E9DD6AB2-2656-2E01-4327-AF9E4EF44D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7724" y="3748198"/>
            <a:ext cx="1980141" cy="1980141"/>
          </a:xfrm>
          <a:prstGeom prst="rect">
            <a:avLst/>
          </a:prstGeom>
        </p:spPr>
      </p:pic>
      <p:sp>
        <p:nvSpPr>
          <p:cNvPr id="4" name="TextBox 3">
            <a:extLst>
              <a:ext uri="{FF2B5EF4-FFF2-40B4-BE49-F238E27FC236}">
                <a16:creationId xmlns:a16="http://schemas.microsoft.com/office/drawing/2014/main" id="{2260A75A-4DEC-841F-B0BC-36D490788F50}"/>
              </a:ext>
            </a:extLst>
          </p:cNvPr>
          <p:cNvSpPr txBox="1"/>
          <p:nvPr/>
        </p:nvSpPr>
        <p:spPr>
          <a:xfrm>
            <a:off x="1540241" y="5781082"/>
            <a:ext cx="4661152" cy="553998"/>
          </a:xfrm>
          <a:prstGeom prst="rect">
            <a:avLst/>
          </a:prstGeom>
          <a:noFill/>
        </p:spPr>
        <p:txBody>
          <a:bodyPr wrap="square" rtlCol="0">
            <a:spAutoFit/>
          </a:bodyPr>
          <a:lstStyle/>
          <a:p>
            <a:pPr algn="ctr"/>
            <a:r>
              <a:rPr lang="en-US" sz="3000" dirty="0"/>
              <a:t>Return Point Operator</a:t>
            </a:r>
          </a:p>
        </p:txBody>
      </p:sp>
      <p:sp>
        <p:nvSpPr>
          <p:cNvPr id="5" name="Title 1">
            <a:extLst>
              <a:ext uri="{FF2B5EF4-FFF2-40B4-BE49-F238E27FC236}">
                <a16:creationId xmlns:a16="http://schemas.microsoft.com/office/drawing/2014/main" id="{AA54A803-3C8F-E6AA-4F19-641E04B0C231}"/>
              </a:ext>
            </a:extLst>
          </p:cNvPr>
          <p:cNvSpPr txBox="1">
            <a:spLocks/>
          </p:cNvSpPr>
          <p:nvPr/>
        </p:nvSpPr>
        <p:spPr>
          <a:xfrm>
            <a:off x="5609704" y="4504373"/>
            <a:ext cx="5802275"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latin typeface="+mn-lt"/>
                <a:cs typeface="Quire Sans" panose="020B0502040400020003" pitchFamily="34" charset="0"/>
              </a:rPr>
              <a:t>01/03/2023 onwards</a:t>
            </a:r>
          </a:p>
        </p:txBody>
      </p:sp>
    </p:spTree>
    <p:extLst>
      <p:ext uri="{BB962C8B-B14F-4D97-AF65-F5344CB8AC3E}">
        <p14:creationId xmlns:p14="http://schemas.microsoft.com/office/powerpoint/2010/main" val="3093851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aphic 8">
            <a:extLst>
              <a:ext uri="{FF2B5EF4-FFF2-40B4-BE49-F238E27FC236}">
                <a16:creationId xmlns:a16="http://schemas.microsoft.com/office/drawing/2014/main" id="{1E3A280B-6A19-F8D5-8ACC-1C2E1C1AB985}"/>
              </a:ext>
            </a:extLst>
          </p:cNvPr>
          <p:cNvGrpSpPr/>
          <p:nvPr/>
        </p:nvGrpSpPr>
        <p:grpSpPr>
          <a:xfrm rot="16200000">
            <a:off x="7695166" y="2361164"/>
            <a:ext cx="6858000" cy="2135671"/>
            <a:chOff x="7039897" y="5256503"/>
            <a:chExt cx="5150834" cy="1604037"/>
          </a:xfrm>
        </p:grpSpPr>
        <p:sp>
          <p:nvSpPr>
            <p:cNvPr id="30" name="Freeform 29">
              <a:extLst>
                <a:ext uri="{FF2B5EF4-FFF2-40B4-BE49-F238E27FC236}">
                  <a16:creationId xmlns:a16="http://schemas.microsoft.com/office/drawing/2014/main" id="{8422E224-A931-6A3A-0834-95827146339A}"/>
                </a:ext>
              </a:extLst>
            </p:cNvPr>
            <p:cNvSpPr/>
            <p:nvPr/>
          </p:nvSpPr>
          <p:spPr>
            <a:xfrm>
              <a:off x="7325349" y="5712977"/>
              <a:ext cx="4861575" cy="1147563"/>
            </a:xfrm>
            <a:custGeom>
              <a:avLst/>
              <a:gdLst>
                <a:gd name="connsiteX0" fmla="*/ 4310970 w 4861575"/>
                <a:gd name="connsiteY0" fmla="*/ 85843 h 1147563"/>
                <a:gd name="connsiteX1" fmla="*/ 4302089 w 4861575"/>
                <a:gd name="connsiteY1" fmla="*/ 76953 h 1147563"/>
                <a:gd name="connsiteX2" fmla="*/ 4289402 w 4861575"/>
                <a:gd name="connsiteY2" fmla="*/ 64253 h 1147563"/>
                <a:gd name="connsiteX3" fmla="*/ 4275447 w 4861575"/>
                <a:gd name="connsiteY3" fmla="*/ 51553 h 1147563"/>
                <a:gd name="connsiteX4" fmla="*/ 4234849 w 4861575"/>
                <a:gd name="connsiteY4" fmla="*/ 18533 h 1147563"/>
                <a:gd name="connsiteX5" fmla="*/ 3983650 w 4861575"/>
                <a:gd name="connsiteY5" fmla="*/ 24883 h 1147563"/>
                <a:gd name="connsiteX6" fmla="*/ 3967157 w 4861575"/>
                <a:gd name="connsiteY6" fmla="*/ 28693 h 1147563"/>
                <a:gd name="connsiteX7" fmla="*/ 2744151 w 4861575"/>
                <a:gd name="connsiteY7" fmla="*/ 276343 h 1147563"/>
                <a:gd name="connsiteX8" fmla="*/ 2076826 w 4861575"/>
                <a:gd name="connsiteY8" fmla="*/ 408423 h 1147563"/>
                <a:gd name="connsiteX9" fmla="*/ 636876 w 4861575"/>
                <a:gd name="connsiteY9" fmla="*/ 727193 h 1147563"/>
                <a:gd name="connsiteX10" fmla="*/ 484635 w 4861575"/>
                <a:gd name="connsiteY10" fmla="*/ 761483 h 1147563"/>
                <a:gd name="connsiteX11" fmla="*/ 355230 w 4861575"/>
                <a:gd name="connsiteY11" fmla="*/ 790693 h 1147563"/>
                <a:gd name="connsiteX12" fmla="*/ 320976 w 4861575"/>
                <a:gd name="connsiteY12" fmla="*/ 798313 h 1147563"/>
                <a:gd name="connsiteX13" fmla="*/ 296870 w 4861575"/>
                <a:gd name="connsiteY13" fmla="*/ 803393 h 1147563"/>
                <a:gd name="connsiteX14" fmla="*/ 79927 w 4861575"/>
                <a:gd name="connsiteY14" fmla="*/ 960873 h 1147563"/>
                <a:gd name="connsiteX15" fmla="*/ 71046 w 4861575"/>
                <a:gd name="connsiteY15" fmla="*/ 977383 h 1147563"/>
                <a:gd name="connsiteX16" fmla="*/ 0 w 4861575"/>
                <a:gd name="connsiteY16" fmla="*/ 1147563 h 1147563"/>
                <a:gd name="connsiteX17" fmla="*/ 4837471 w 4861575"/>
                <a:gd name="connsiteY17" fmla="*/ 1147563 h 1147563"/>
                <a:gd name="connsiteX18" fmla="*/ 4861575 w 4861575"/>
                <a:gd name="connsiteY18" fmla="*/ 1123433 h 1147563"/>
                <a:gd name="connsiteX19" fmla="*/ 4861575 w 4861575"/>
                <a:gd name="connsiteY19" fmla="*/ 657343 h 1147563"/>
                <a:gd name="connsiteX20" fmla="*/ 4338881 w 4861575"/>
                <a:gd name="connsiteY20" fmla="*/ 118863 h 1147563"/>
                <a:gd name="connsiteX21" fmla="*/ 4310970 w 4861575"/>
                <a:gd name="connsiteY21" fmla="*/ 85843 h 114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1575" h="1147563">
                  <a:moveTo>
                    <a:pt x="4310970" y="85843"/>
                  </a:moveTo>
                  <a:cubicBezTo>
                    <a:pt x="4308432" y="83303"/>
                    <a:pt x="4304626" y="79493"/>
                    <a:pt x="4302089" y="76953"/>
                  </a:cubicBezTo>
                  <a:cubicBezTo>
                    <a:pt x="4298283" y="73143"/>
                    <a:pt x="4293208" y="68063"/>
                    <a:pt x="4289402" y="64253"/>
                  </a:cubicBezTo>
                  <a:cubicBezTo>
                    <a:pt x="4285596" y="59173"/>
                    <a:pt x="4280521" y="55363"/>
                    <a:pt x="4275447" y="51553"/>
                  </a:cubicBezTo>
                  <a:cubicBezTo>
                    <a:pt x="4262760" y="38853"/>
                    <a:pt x="4248804" y="27423"/>
                    <a:pt x="4234849" y="18533"/>
                  </a:cubicBezTo>
                  <a:cubicBezTo>
                    <a:pt x="4179027" y="-18297"/>
                    <a:pt x="4057234" y="8373"/>
                    <a:pt x="3983650" y="24883"/>
                  </a:cubicBezTo>
                  <a:lnTo>
                    <a:pt x="3967157" y="28693"/>
                  </a:lnTo>
                  <a:cubicBezTo>
                    <a:pt x="3618270" y="104893"/>
                    <a:pt x="3194532" y="188713"/>
                    <a:pt x="2744151" y="276343"/>
                  </a:cubicBezTo>
                  <a:cubicBezTo>
                    <a:pt x="2522133" y="319523"/>
                    <a:pt x="2297577" y="363973"/>
                    <a:pt x="2076826" y="408423"/>
                  </a:cubicBezTo>
                  <a:cubicBezTo>
                    <a:pt x="1540175" y="527803"/>
                    <a:pt x="1037779" y="638293"/>
                    <a:pt x="636876" y="727193"/>
                  </a:cubicBezTo>
                  <a:cubicBezTo>
                    <a:pt x="605159" y="734813"/>
                    <a:pt x="544263" y="747513"/>
                    <a:pt x="484635" y="761483"/>
                  </a:cubicBezTo>
                  <a:cubicBezTo>
                    <a:pt x="432619" y="772913"/>
                    <a:pt x="381872" y="784343"/>
                    <a:pt x="355230" y="790693"/>
                  </a:cubicBezTo>
                  <a:cubicBezTo>
                    <a:pt x="350155" y="791963"/>
                    <a:pt x="334931" y="794503"/>
                    <a:pt x="320976" y="798313"/>
                  </a:cubicBezTo>
                  <a:cubicBezTo>
                    <a:pt x="309557" y="800853"/>
                    <a:pt x="299408" y="803393"/>
                    <a:pt x="296870" y="803393"/>
                  </a:cubicBezTo>
                  <a:cubicBezTo>
                    <a:pt x="206794" y="823713"/>
                    <a:pt x="126868" y="882133"/>
                    <a:pt x="79927" y="960873"/>
                  </a:cubicBezTo>
                  <a:cubicBezTo>
                    <a:pt x="77389" y="965953"/>
                    <a:pt x="73583" y="971033"/>
                    <a:pt x="71046" y="977383"/>
                  </a:cubicBezTo>
                  <a:cubicBezTo>
                    <a:pt x="50747" y="1023103"/>
                    <a:pt x="25374" y="1085333"/>
                    <a:pt x="0" y="1147563"/>
                  </a:cubicBezTo>
                  <a:lnTo>
                    <a:pt x="4837471" y="1147563"/>
                  </a:lnTo>
                  <a:cubicBezTo>
                    <a:pt x="4851426" y="1147563"/>
                    <a:pt x="4861575" y="1136133"/>
                    <a:pt x="4861575" y="1123433"/>
                  </a:cubicBezTo>
                  <a:lnTo>
                    <a:pt x="4861575" y="657343"/>
                  </a:lnTo>
                  <a:cubicBezTo>
                    <a:pt x="4690304" y="482083"/>
                    <a:pt x="4515226" y="301743"/>
                    <a:pt x="4338881" y="118863"/>
                  </a:cubicBezTo>
                  <a:cubicBezTo>
                    <a:pt x="4331268" y="107433"/>
                    <a:pt x="4321119" y="97273"/>
                    <a:pt x="4310970" y="85843"/>
                  </a:cubicBezTo>
                  <a:close/>
                </a:path>
              </a:pathLst>
            </a:custGeom>
            <a:solidFill>
              <a:srgbClr val="70006D"/>
            </a:solidFill>
            <a:ln w="12687"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7DA1845F-C2CD-D7AF-D6F9-88EC404C6F7B}"/>
                </a:ext>
              </a:extLst>
            </p:cNvPr>
            <p:cNvSpPr/>
            <p:nvPr/>
          </p:nvSpPr>
          <p:spPr>
            <a:xfrm>
              <a:off x="7039897" y="5256503"/>
              <a:ext cx="5150834" cy="1598957"/>
            </a:xfrm>
            <a:custGeom>
              <a:avLst/>
              <a:gdLst>
                <a:gd name="connsiteX0" fmla="*/ 359036 w 5150834"/>
                <a:gd name="connsiteY0" fmla="*/ 1432588 h 1598957"/>
                <a:gd name="connsiteX1" fmla="*/ 367917 w 5150834"/>
                <a:gd name="connsiteY1" fmla="*/ 1416078 h 1598957"/>
                <a:gd name="connsiteX2" fmla="*/ 584860 w 5150834"/>
                <a:gd name="connsiteY2" fmla="*/ 1258597 h 1598957"/>
                <a:gd name="connsiteX3" fmla="*/ 608966 w 5150834"/>
                <a:gd name="connsiteY3" fmla="*/ 1253517 h 1598957"/>
                <a:gd name="connsiteX4" fmla="*/ 643219 w 5150834"/>
                <a:gd name="connsiteY4" fmla="*/ 1245897 h 1598957"/>
                <a:gd name="connsiteX5" fmla="*/ 772625 w 5150834"/>
                <a:gd name="connsiteY5" fmla="*/ 1216688 h 1598957"/>
                <a:gd name="connsiteX6" fmla="*/ 924866 w 5150834"/>
                <a:gd name="connsiteY6" fmla="*/ 1182397 h 1598957"/>
                <a:gd name="connsiteX7" fmla="*/ 2364816 w 5150834"/>
                <a:gd name="connsiteY7" fmla="*/ 863627 h 1598957"/>
                <a:gd name="connsiteX8" fmla="*/ 3032142 w 5150834"/>
                <a:gd name="connsiteY8" fmla="*/ 731547 h 1598957"/>
                <a:gd name="connsiteX9" fmla="*/ 4255147 w 5150834"/>
                <a:gd name="connsiteY9" fmla="*/ 483897 h 1598957"/>
                <a:gd name="connsiteX10" fmla="*/ 4271640 w 5150834"/>
                <a:gd name="connsiteY10" fmla="*/ 480088 h 1598957"/>
                <a:gd name="connsiteX11" fmla="*/ 4522839 w 5150834"/>
                <a:gd name="connsiteY11" fmla="*/ 473738 h 1598957"/>
                <a:gd name="connsiteX12" fmla="*/ 4563436 w 5150834"/>
                <a:gd name="connsiteY12" fmla="*/ 506757 h 1598957"/>
                <a:gd name="connsiteX13" fmla="*/ 4577392 w 5150834"/>
                <a:gd name="connsiteY13" fmla="*/ 519457 h 1598957"/>
                <a:gd name="connsiteX14" fmla="*/ 4590079 w 5150834"/>
                <a:gd name="connsiteY14" fmla="*/ 532157 h 1598957"/>
                <a:gd name="connsiteX15" fmla="*/ 4598960 w 5150834"/>
                <a:gd name="connsiteY15" fmla="*/ 541047 h 1598957"/>
                <a:gd name="connsiteX16" fmla="*/ 4628139 w 5150834"/>
                <a:gd name="connsiteY16" fmla="*/ 571527 h 1598957"/>
                <a:gd name="connsiteX17" fmla="*/ 5150835 w 5150834"/>
                <a:gd name="connsiteY17" fmla="*/ 1110007 h 1598957"/>
                <a:gd name="connsiteX18" fmla="*/ 5150835 w 5150834"/>
                <a:gd name="connsiteY18" fmla="*/ 501677 h 1598957"/>
                <a:gd name="connsiteX19" fmla="*/ 4927547 w 5150834"/>
                <a:gd name="connsiteY19" fmla="*/ 276888 h 1598957"/>
                <a:gd name="connsiteX20" fmla="*/ 4919935 w 5150834"/>
                <a:gd name="connsiteY20" fmla="*/ 269268 h 1598957"/>
                <a:gd name="connsiteX21" fmla="*/ 4746126 w 5150834"/>
                <a:gd name="connsiteY21" fmla="*/ 120677 h 1598957"/>
                <a:gd name="connsiteX22" fmla="*/ 4218356 w 5150834"/>
                <a:gd name="connsiteY22" fmla="*/ 36857 h 1598957"/>
                <a:gd name="connsiteX23" fmla="*/ 3845364 w 5150834"/>
                <a:gd name="connsiteY23" fmla="*/ 130838 h 1598957"/>
                <a:gd name="connsiteX24" fmla="*/ 2308995 w 5150834"/>
                <a:gd name="connsiteY24" fmla="*/ 535968 h 1598957"/>
                <a:gd name="connsiteX25" fmla="*/ 745983 w 5150834"/>
                <a:gd name="connsiteY25" fmla="*/ 947447 h 1598957"/>
                <a:gd name="connsiteX26" fmla="*/ 635608 w 5150834"/>
                <a:gd name="connsiteY26" fmla="*/ 955068 h 1598957"/>
                <a:gd name="connsiteX27" fmla="*/ 527770 w 5150834"/>
                <a:gd name="connsiteY27" fmla="*/ 962688 h 1598957"/>
                <a:gd name="connsiteX28" fmla="*/ 101494 w 5150834"/>
                <a:gd name="connsiteY28" fmla="*/ 1300507 h 1598957"/>
                <a:gd name="connsiteX29" fmla="*/ 87538 w 5150834"/>
                <a:gd name="connsiteY29" fmla="*/ 1333528 h 1598957"/>
                <a:gd name="connsiteX30" fmla="*/ 20299 w 5150834"/>
                <a:gd name="connsiteY30" fmla="*/ 1534188 h 1598957"/>
                <a:gd name="connsiteX31" fmla="*/ 0 w 5150834"/>
                <a:gd name="connsiteY31" fmla="*/ 1598957 h 1598957"/>
                <a:gd name="connsiteX32" fmla="*/ 287989 w 5150834"/>
                <a:gd name="connsiteY32" fmla="*/ 1598957 h 1598957"/>
                <a:gd name="connsiteX33" fmla="*/ 359036 w 5150834"/>
                <a:gd name="connsiteY33" fmla="*/ 1432588 h 159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50834" h="1598957">
                  <a:moveTo>
                    <a:pt x="359036" y="1432588"/>
                  </a:moveTo>
                  <a:cubicBezTo>
                    <a:pt x="361573" y="1427507"/>
                    <a:pt x="365379" y="1421157"/>
                    <a:pt x="367917" y="1416078"/>
                  </a:cubicBezTo>
                  <a:cubicBezTo>
                    <a:pt x="414857" y="1337338"/>
                    <a:pt x="493515" y="1278917"/>
                    <a:pt x="584860" y="1258597"/>
                  </a:cubicBezTo>
                  <a:cubicBezTo>
                    <a:pt x="588666" y="1257328"/>
                    <a:pt x="598816" y="1256057"/>
                    <a:pt x="608966" y="1253517"/>
                  </a:cubicBezTo>
                  <a:cubicBezTo>
                    <a:pt x="622921" y="1249707"/>
                    <a:pt x="638145" y="1247167"/>
                    <a:pt x="643219" y="1245897"/>
                  </a:cubicBezTo>
                  <a:cubicBezTo>
                    <a:pt x="671130" y="1239547"/>
                    <a:pt x="721878" y="1228118"/>
                    <a:pt x="772625" y="1216688"/>
                  </a:cubicBezTo>
                  <a:cubicBezTo>
                    <a:pt x="830984" y="1203988"/>
                    <a:pt x="891881" y="1190018"/>
                    <a:pt x="924866" y="1182397"/>
                  </a:cubicBezTo>
                  <a:cubicBezTo>
                    <a:pt x="1325769" y="1094768"/>
                    <a:pt x="1828165" y="983007"/>
                    <a:pt x="2364816" y="863627"/>
                  </a:cubicBezTo>
                  <a:cubicBezTo>
                    <a:pt x="2585567" y="819177"/>
                    <a:pt x="2810123" y="774727"/>
                    <a:pt x="3032142" y="731547"/>
                  </a:cubicBezTo>
                  <a:cubicBezTo>
                    <a:pt x="3481253" y="642647"/>
                    <a:pt x="3906261" y="560097"/>
                    <a:pt x="4255147" y="483897"/>
                  </a:cubicBezTo>
                  <a:lnTo>
                    <a:pt x="4271640" y="480088"/>
                  </a:lnTo>
                  <a:cubicBezTo>
                    <a:pt x="4345224" y="463577"/>
                    <a:pt x="4467017" y="436907"/>
                    <a:pt x="4522839" y="473738"/>
                  </a:cubicBezTo>
                  <a:cubicBezTo>
                    <a:pt x="4536794" y="482627"/>
                    <a:pt x="4549481" y="494057"/>
                    <a:pt x="4563436" y="506757"/>
                  </a:cubicBezTo>
                  <a:cubicBezTo>
                    <a:pt x="4568511" y="510568"/>
                    <a:pt x="4572317" y="515647"/>
                    <a:pt x="4577392" y="519457"/>
                  </a:cubicBezTo>
                  <a:cubicBezTo>
                    <a:pt x="4581198" y="523268"/>
                    <a:pt x="4586273" y="528347"/>
                    <a:pt x="4590079" y="532157"/>
                  </a:cubicBezTo>
                  <a:cubicBezTo>
                    <a:pt x="4592616" y="534697"/>
                    <a:pt x="4596422" y="538507"/>
                    <a:pt x="4598960" y="541047"/>
                  </a:cubicBezTo>
                  <a:cubicBezTo>
                    <a:pt x="4609109" y="551207"/>
                    <a:pt x="4619258" y="562638"/>
                    <a:pt x="4628139" y="571527"/>
                  </a:cubicBezTo>
                  <a:cubicBezTo>
                    <a:pt x="4804485" y="754407"/>
                    <a:pt x="4979563" y="934747"/>
                    <a:pt x="5150835" y="1110007"/>
                  </a:cubicBezTo>
                  <a:lnTo>
                    <a:pt x="5150835" y="501677"/>
                  </a:lnTo>
                  <a:cubicBezTo>
                    <a:pt x="5077251" y="428018"/>
                    <a:pt x="5003668" y="353088"/>
                    <a:pt x="4927547" y="276888"/>
                  </a:cubicBezTo>
                  <a:lnTo>
                    <a:pt x="4919935" y="269268"/>
                  </a:lnTo>
                  <a:cubicBezTo>
                    <a:pt x="4869188" y="217197"/>
                    <a:pt x="4810828" y="158777"/>
                    <a:pt x="4746126" y="120677"/>
                  </a:cubicBezTo>
                  <a:cubicBezTo>
                    <a:pt x="4545675" y="-5053"/>
                    <a:pt x="4373134" y="-31723"/>
                    <a:pt x="4218356" y="36857"/>
                  </a:cubicBezTo>
                  <a:cubicBezTo>
                    <a:pt x="4218356" y="36857"/>
                    <a:pt x="3846633" y="130838"/>
                    <a:pt x="3845364" y="130838"/>
                  </a:cubicBezTo>
                  <a:cubicBezTo>
                    <a:pt x="3430506" y="234977"/>
                    <a:pt x="2860870" y="388647"/>
                    <a:pt x="2308995" y="535968"/>
                  </a:cubicBezTo>
                  <a:cubicBezTo>
                    <a:pt x="1748239" y="687097"/>
                    <a:pt x="1167184" y="842038"/>
                    <a:pt x="745983" y="947447"/>
                  </a:cubicBezTo>
                  <a:cubicBezTo>
                    <a:pt x="732027" y="951257"/>
                    <a:pt x="683817" y="953797"/>
                    <a:pt x="635608" y="955068"/>
                  </a:cubicBezTo>
                  <a:cubicBezTo>
                    <a:pt x="587398" y="957607"/>
                    <a:pt x="542994" y="958877"/>
                    <a:pt x="527770" y="962688"/>
                  </a:cubicBezTo>
                  <a:cubicBezTo>
                    <a:pt x="342543" y="1004597"/>
                    <a:pt x="182689" y="1131597"/>
                    <a:pt x="101494" y="1300507"/>
                  </a:cubicBezTo>
                  <a:cubicBezTo>
                    <a:pt x="96419" y="1310667"/>
                    <a:pt x="92613" y="1322097"/>
                    <a:pt x="87538" y="1333528"/>
                  </a:cubicBezTo>
                  <a:cubicBezTo>
                    <a:pt x="65971" y="1389407"/>
                    <a:pt x="43135" y="1463067"/>
                    <a:pt x="20299" y="1534188"/>
                  </a:cubicBezTo>
                  <a:cubicBezTo>
                    <a:pt x="13955" y="1557047"/>
                    <a:pt x="6343" y="1578638"/>
                    <a:pt x="0" y="1598957"/>
                  </a:cubicBezTo>
                  <a:lnTo>
                    <a:pt x="287989" y="1598957"/>
                  </a:lnTo>
                  <a:cubicBezTo>
                    <a:pt x="313363" y="1540538"/>
                    <a:pt x="338737" y="1478307"/>
                    <a:pt x="359036" y="1432588"/>
                  </a:cubicBezTo>
                  <a:close/>
                </a:path>
              </a:pathLst>
            </a:custGeom>
            <a:solidFill>
              <a:srgbClr val="CFD71F"/>
            </a:solidFill>
            <a:ln w="12687"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A8176CEF-203F-6ECE-DAEC-1DBCE4371375}"/>
              </a:ext>
            </a:extLst>
          </p:cNvPr>
          <p:cNvSpPr txBox="1"/>
          <p:nvPr/>
        </p:nvSpPr>
        <p:spPr>
          <a:xfrm>
            <a:off x="482043" y="385010"/>
            <a:ext cx="9368628" cy="584775"/>
          </a:xfrm>
          <a:prstGeom prst="rect">
            <a:avLst/>
          </a:prstGeom>
          <a:noFill/>
        </p:spPr>
        <p:txBody>
          <a:bodyPr wrap="square" rtlCol="0">
            <a:spAutoFit/>
          </a:bodyPr>
          <a:lstStyle/>
          <a:p>
            <a:r>
              <a:rPr lang="en-US" sz="3200" b="1" dirty="0">
                <a:solidFill>
                  <a:srgbClr val="CFD71F"/>
                </a:solidFill>
                <a:latin typeface="Arial Black" panose="020B0604020202020204" pitchFamily="34" charset="0"/>
                <a:cs typeface="Arial Black" panose="020B0604020202020204" pitchFamily="34" charset="0"/>
              </a:rPr>
              <a:t>Producer Obligations </a:t>
            </a:r>
          </a:p>
        </p:txBody>
      </p:sp>
      <p:sp>
        <p:nvSpPr>
          <p:cNvPr id="3" name="Title 1">
            <a:extLst>
              <a:ext uri="{FF2B5EF4-FFF2-40B4-BE49-F238E27FC236}">
                <a16:creationId xmlns:a16="http://schemas.microsoft.com/office/drawing/2014/main" id="{F29D2D98-B43D-A3FB-8C44-835FEAD3C207}"/>
              </a:ext>
            </a:extLst>
          </p:cNvPr>
          <p:cNvSpPr txBox="1">
            <a:spLocks/>
          </p:cNvSpPr>
          <p:nvPr/>
        </p:nvSpPr>
        <p:spPr>
          <a:xfrm>
            <a:off x="482043" y="969785"/>
            <a:ext cx="9574287" cy="8378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rgbClr val="660269"/>
                </a:solidFill>
                <a:latin typeface="+mn-lt"/>
                <a:cs typeface="Quire Sans" panose="020B0502040400020003" pitchFamily="34" charset="0"/>
              </a:rPr>
              <a:t>As a producer you must:</a:t>
            </a:r>
          </a:p>
        </p:txBody>
      </p:sp>
      <p:sp>
        <p:nvSpPr>
          <p:cNvPr id="4" name="Title 1">
            <a:extLst>
              <a:ext uri="{FF2B5EF4-FFF2-40B4-BE49-F238E27FC236}">
                <a16:creationId xmlns:a16="http://schemas.microsoft.com/office/drawing/2014/main" id="{9091539A-163B-48F7-CB49-0CA7FA8EF454}"/>
              </a:ext>
            </a:extLst>
          </p:cNvPr>
          <p:cNvSpPr txBox="1">
            <a:spLocks/>
          </p:cNvSpPr>
          <p:nvPr/>
        </p:nvSpPr>
        <p:spPr>
          <a:xfrm>
            <a:off x="1140729" y="1554560"/>
            <a:ext cx="9285806" cy="45585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800" dirty="0">
                <a:latin typeface="Quire Sans" panose="020B0502040400020003" pitchFamily="34" charset="0"/>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Register with SEPA</a:t>
            </a:r>
          </a:p>
          <a:p>
            <a:pPr algn="l">
              <a:buClr>
                <a:srgbClr val="660269"/>
              </a:buClr>
            </a:pPr>
            <a:r>
              <a:rPr lang="en-GB" sz="800" dirty="0">
                <a:latin typeface="+mn-lt"/>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Pay the registration fee</a:t>
            </a:r>
          </a:p>
          <a:p>
            <a:pPr algn="l">
              <a:buClr>
                <a:srgbClr val="660269"/>
              </a:buClr>
            </a:pPr>
            <a:r>
              <a:rPr lang="en-GB" sz="800" dirty="0">
                <a:latin typeface="+mn-lt"/>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Charge a 20p deposit on each scheme article you make available in Scotland</a:t>
            </a:r>
          </a:p>
          <a:p>
            <a:pPr algn="l">
              <a:buClr>
                <a:srgbClr val="660269"/>
              </a:buClr>
            </a:pPr>
            <a:r>
              <a:rPr lang="en-GB" sz="800" dirty="0">
                <a:latin typeface="+mn-lt"/>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Arrange for collection of your empty scheme containers</a:t>
            </a:r>
          </a:p>
          <a:p>
            <a:pPr algn="l">
              <a:buClr>
                <a:srgbClr val="660269"/>
              </a:buClr>
            </a:pPr>
            <a:r>
              <a:rPr lang="en-GB" sz="800" dirty="0">
                <a:latin typeface="+mn-lt"/>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Pay a reasonable handling fee to retailers and return point operators to cover the cost of collection/storage at return points</a:t>
            </a:r>
          </a:p>
          <a:p>
            <a:pPr algn="l">
              <a:buClr>
                <a:srgbClr val="660269"/>
              </a:buClr>
            </a:pPr>
            <a:r>
              <a:rPr lang="en-GB" sz="800" dirty="0">
                <a:latin typeface="+mn-lt"/>
                <a:cs typeface="Quire Sans" panose="020B0502040400020003" pitchFamily="34" charset="0"/>
              </a:rPr>
              <a:t> </a:t>
            </a:r>
          </a:p>
          <a:p>
            <a:pPr marL="381019" indent="-381019" algn="l">
              <a:buClr>
                <a:srgbClr val="660269"/>
              </a:buClr>
              <a:buFont typeface="Wingdings" pitchFamily="2" charset="2"/>
              <a:buChar char="ü"/>
            </a:pPr>
            <a:r>
              <a:rPr lang="en-GB" sz="2600" dirty="0">
                <a:latin typeface="+mn-lt"/>
                <a:cs typeface="Quire Sans" panose="020B0502040400020003" pitchFamily="34" charset="0"/>
              </a:rPr>
              <a:t>Meet collection targets</a:t>
            </a:r>
          </a:p>
          <a:p>
            <a:pPr algn="l">
              <a:buClr>
                <a:srgbClr val="660269"/>
              </a:buClr>
            </a:pPr>
            <a:endParaRPr lang="en-GB" sz="800" dirty="0">
              <a:latin typeface="+mn-lt"/>
              <a:cs typeface="Quire Sans" panose="020B0502040400020003" pitchFamily="34" charset="0"/>
            </a:endParaRPr>
          </a:p>
          <a:p>
            <a:pPr marL="457200" indent="-457200" algn="l">
              <a:buClr>
                <a:srgbClr val="660269"/>
              </a:buClr>
              <a:buFont typeface="Wingdings" pitchFamily="2" charset="2"/>
              <a:buChar char="ü"/>
            </a:pPr>
            <a:r>
              <a:rPr lang="en-GB" sz="2600" dirty="0">
                <a:latin typeface="+mn-lt"/>
                <a:cs typeface="Quire Sans" panose="020B0502040400020003" pitchFamily="34" charset="0"/>
              </a:rPr>
              <a:t>Refund deposit to customers</a:t>
            </a:r>
          </a:p>
        </p:txBody>
      </p:sp>
    </p:spTree>
    <p:extLst>
      <p:ext uri="{BB962C8B-B14F-4D97-AF65-F5344CB8AC3E}">
        <p14:creationId xmlns:p14="http://schemas.microsoft.com/office/powerpoint/2010/main" val="242238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CD9723927BE14DB15820DD1B7BA0C2" ma:contentTypeVersion="16" ma:contentTypeDescription="Create a new document." ma:contentTypeScope="" ma:versionID="be0c76e4b57d669ddd04409068b211f5">
  <xsd:schema xmlns:xsd="http://www.w3.org/2001/XMLSchema" xmlns:xs="http://www.w3.org/2001/XMLSchema" xmlns:p="http://schemas.microsoft.com/office/2006/metadata/properties" xmlns:ns2="35732836-48e3-4425-9553-0dd5e5f83d0d" xmlns:ns3="5eb890fd-ad7a-4e4a-9476-383d833a3f98" targetNamespace="http://schemas.microsoft.com/office/2006/metadata/properties" ma:root="true" ma:fieldsID="d9a7697823daa975201401a92ee43049" ns2:_="" ns3:_="">
    <xsd:import namespace="35732836-48e3-4425-9553-0dd5e5f83d0d"/>
    <xsd:import namespace="5eb890fd-ad7a-4e4a-9476-383d833a3f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732836-48e3-4425-9553-0dd5e5f83d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f55432b-0e70-4772-b01e-ee88f86e8d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b890fd-ad7a-4e4a-9476-383d833a3f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0c08be3-83d6-4f75-9dfd-c3d7d40af291}" ma:internalName="TaxCatchAll" ma:showField="CatchAllData" ma:web="5eb890fd-ad7a-4e4a-9476-383d833a3f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732836-48e3-4425-9553-0dd5e5f83d0d">
      <Terms xmlns="http://schemas.microsoft.com/office/infopath/2007/PartnerControls"/>
    </lcf76f155ced4ddcb4097134ff3c332f>
    <TaxCatchAll xmlns="5eb890fd-ad7a-4e4a-9476-383d833a3f98" xsi:nil="true"/>
  </documentManagement>
</p:properties>
</file>

<file path=customXml/itemProps1.xml><?xml version="1.0" encoding="utf-8"?>
<ds:datastoreItem xmlns:ds="http://schemas.openxmlformats.org/officeDocument/2006/customXml" ds:itemID="{E3002809-D0C6-41E7-806E-BA2DF1BC11FE}"/>
</file>

<file path=customXml/itemProps2.xml><?xml version="1.0" encoding="utf-8"?>
<ds:datastoreItem xmlns:ds="http://schemas.openxmlformats.org/officeDocument/2006/customXml" ds:itemID="{0CECC44C-BEC8-408A-8756-D0156ABDF45D}"/>
</file>

<file path=customXml/itemProps3.xml><?xml version="1.0" encoding="utf-8"?>
<ds:datastoreItem xmlns:ds="http://schemas.openxmlformats.org/officeDocument/2006/customXml" ds:itemID="{2491414D-2EBA-4587-B21F-276DC9845930}"/>
</file>

<file path=docProps/app.xml><?xml version="1.0" encoding="utf-8"?>
<Properties xmlns="http://schemas.openxmlformats.org/officeDocument/2006/extended-properties" xmlns:vt="http://schemas.openxmlformats.org/officeDocument/2006/docPropsVTypes">
  <Template/>
  <TotalTime>1646</TotalTime>
  <Words>4133</Words>
  <Application>Microsoft Office PowerPoint</Application>
  <PresentationFormat>Widescreen</PresentationFormat>
  <Paragraphs>697</Paragraphs>
  <Slides>79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Arial Black</vt:lpstr>
      <vt:lpstr>Calibri</vt:lpstr>
      <vt:lpstr>Quire Sans</vt:lpstr>
      <vt:lpstr>Quire Sans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Yiannis Andreoglou</dc:creator>
  <cp:lastModifiedBy>Sarah Medcraf</cp:lastModifiedBy>
  <cp:revision>113</cp:revision>
  <dcterms:created xsi:type="dcterms:W3CDTF">2022-12-06T10:39:13Z</dcterms:created>
  <dcterms:modified xsi:type="dcterms:W3CDTF">2023-02-15T08:35:36Z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0x010100B5CD9723927BE14DB15820DD1B7BA0C2</vt:lpwstr>
  </property>
</Properties>
</file>