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1"/>
  </p:notesMasterIdLst>
  <p:sldIdLst>
    <p:sldId id="331" r:id="rId6"/>
    <p:sldId id="332" r:id="rId7"/>
    <p:sldId id="339" r:id="rId8"/>
    <p:sldId id="340" r:id="rId9"/>
    <p:sldId id="34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3" clrIdx="0"/>
  <p:cmAuthor id="1" name="David Moreton" initials="DM" lastIdx="4" clrIdx="1"/>
  <p:cmAuthor id="2" name="Rhona Gunn" initials="RG" lastIdx="5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40C2"/>
    <a:srgbClr val="1EB872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41" autoAdjust="0"/>
    <p:restoredTop sz="75844" autoAdjust="0"/>
  </p:normalViewPr>
  <p:slideViewPr>
    <p:cSldViewPr>
      <p:cViewPr varScale="1">
        <p:scale>
          <a:sx n="73" d="100"/>
          <a:sy n="73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90" d="100"/>
          <a:sy n="90" d="100"/>
        </p:scale>
        <p:origin x="-2118" y="18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355FE-4AA9-43B7-A23C-421AA84389E9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63ACC-70BD-4412-89B5-F5DC5D438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63ACC-70BD-4412-89B5-F5DC5D438FD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98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9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73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64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F9D-B4B4-4ECA-8A8D-955DFED1D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6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18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43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6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13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68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56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3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61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86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2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74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8A28E-FAF7-4437-8E22-1AB845BAECF6}" type="datetimeFigureOut">
              <a:rPr lang="en-US" smtClean="0"/>
              <a:pPr/>
              <a:t>11/2/2020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6C809-A32A-4BDF-8B91-A05A3437DCE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793" y="1926412"/>
            <a:ext cx="4104456" cy="174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4437112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E040C2"/>
                </a:solidFill>
              </a:rPr>
              <a:t>Moray Chamber of Commerce Webinar</a:t>
            </a:r>
          </a:p>
          <a:p>
            <a:pPr algn="ctr"/>
            <a:r>
              <a:rPr lang="en-GB" sz="2400" dirty="0">
                <a:solidFill>
                  <a:srgbClr val="E040C2"/>
                </a:solidFill>
              </a:rPr>
              <a:t>Moray Aerospace and Advanced Technology and Innovation </a:t>
            </a:r>
            <a:r>
              <a:rPr lang="en-GB" sz="2400" dirty="0" smtClean="0">
                <a:solidFill>
                  <a:srgbClr val="E040C2"/>
                </a:solidFill>
              </a:rPr>
              <a:t>Campus</a:t>
            </a:r>
          </a:p>
          <a:p>
            <a:pPr algn="ctr"/>
            <a:r>
              <a:rPr lang="en-GB" sz="2400" dirty="0" smtClean="0">
                <a:solidFill>
                  <a:srgbClr val="E040C2"/>
                </a:solidFill>
              </a:rPr>
              <a:t>(MAATIC)</a:t>
            </a:r>
            <a:endParaRPr lang="en-GB" sz="2400" dirty="0">
              <a:solidFill>
                <a:srgbClr val="E040C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5"/>
            <a:ext cx="3854698" cy="13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MAATIC </a:t>
            </a: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Project overview</a:t>
            </a:r>
            <a:endParaRPr lang="en-GB" sz="2400" b="1" dirty="0">
              <a:solidFill>
                <a:srgbClr val="912371">
                  <a:lumMod val="60000"/>
                  <a:lumOff val="40000"/>
                </a:srgb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450382" y="2060848"/>
            <a:ext cx="801005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Meet the immediate training and technology needs of existing Moray-based industries</a:t>
            </a:r>
          </a:p>
          <a:p>
            <a:pPr marL="342900" indent="-3429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Provide the skilled workforce requirements for the emerging aerospace sector</a:t>
            </a:r>
          </a:p>
          <a:p>
            <a:pPr marL="342900" indent="-3429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Support research into cutting edge developments in aviation</a:t>
            </a:r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732" y="4979666"/>
            <a:ext cx="2378579" cy="122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MAATIC </a:t>
            </a: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Project elements</a:t>
            </a:r>
            <a:endParaRPr lang="en-GB" sz="2400" b="1" dirty="0">
              <a:solidFill>
                <a:srgbClr val="912371">
                  <a:lumMod val="60000"/>
                  <a:lumOff val="40000"/>
                </a:srgb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2017291"/>
            <a:ext cx="822960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New build facility near RAF </a:t>
            </a:r>
            <a:r>
              <a:rPr lang="en-GB" sz="2400" dirty="0" err="1"/>
              <a:t>Lossiemouth</a:t>
            </a:r>
            <a:r>
              <a:rPr lang="en-GB" sz="2400" dirty="0"/>
              <a:t> 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Offers a range of UHI and license-to-practice Aviation </a:t>
            </a:r>
            <a:r>
              <a:rPr lang="en-GB" sz="2400" dirty="0" smtClean="0"/>
              <a:t>qualifications </a:t>
            </a:r>
            <a:endParaRPr lang="en-GB" sz="2400" dirty="0"/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/>
              <a:t>includes operational Boeing 737 and augmented reality simulation kit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Advanced Technology Research and Development Lab </a:t>
            </a:r>
            <a:r>
              <a:rPr lang="en-GB" sz="2000" dirty="0"/>
              <a:t>	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/>
              <a:t>covers a range of technologies, particularly those related to Aerospace 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Atrium with flexible open space,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/>
              <a:t>for community use including STEM activities </a:t>
            </a:r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co-located with the HIE ‘MIM’ project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/>
              <a:t>Manufacturing Innovation for Moray project</a:t>
            </a:r>
            <a:endParaRPr lang="en-GB" sz="2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lvl="1" indent="-457200" defTabSz="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GB" sz="20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68089"/>
            <a:ext cx="2378579" cy="122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MAATIC </a:t>
            </a: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GB" sz="2400" b="1" dirty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Objectives and </a:t>
            </a: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benefits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GB" sz="2400" b="1" dirty="0">
              <a:solidFill>
                <a:srgbClr val="912371">
                  <a:lumMod val="60000"/>
                  <a:lumOff val="40000"/>
                </a:srgb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defTabSz="45720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Increase skills relevant to aerospace and advanced technology (minimum 340 people)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Attract/retain young people to the region (up 1%)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Increase inward investment into region (£40m)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Reduce inequalities and segregation in skilled employment in the region (targets for gender and disadvantage)</a:t>
            </a:r>
          </a:p>
          <a:p>
            <a:pPr marL="457200" lvl="0" indent="-457200" defTabSz="45720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Allied research projects (minimum 15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919" y="5178748"/>
            <a:ext cx="2378579" cy="122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85663"/>
            <a:ext cx="1946468" cy="755105"/>
          </a:xfrm>
        </p:spPr>
      </p:pic>
      <p:sp>
        <p:nvSpPr>
          <p:cNvPr id="5" name="TextBox 4"/>
          <p:cNvSpPr txBox="1"/>
          <p:nvPr/>
        </p:nvSpPr>
        <p:spPr>
          <a:xfrm>
            <a:off x="378373" y="1455167"/>
            <a:ext cx="830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MAATIC </a:t>
            </a:r>
            <a:r>
              <a:rPr lang="en-GB" sz="2400" b="1" dirty="0" smtClean="0">
                <a:solidFill>
                  <a:srgbClr val="912371">
                    <a:lumMod val="60000"/>
                    <a:lumOff val="40000"/>
                  </a:srgb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– Engagement opportunities</a:t>
            </a:r>
            <a:endParaRPr lang="en-GB" sz="2400" b="1" dirty="0">
              <a:solidFill>
                <a:srgbClr val="912371">
                  <a:lumMod val="60000"/>
                  <a:lumOff val="40000"/>
                </a:srgb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199" y="2001029"/>
            <a:ext cx="822960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kern="0" dirty="0" smtClean="0">
                <a:solidFill>
                  <a:prstClr val="black"/>
                </a:solidFill>
              </a:rPr>
              <a:t>Series of Communication and Engagement events being planned for the new year</a:t>
            </a:r>
            <a:r>
              <a:rPr lang="en-GB" sz="2400" kern="0" dirty="0" smtClean="0">
                <a:solidFill>
                  <a:prstClr val="black"/>
                </a:solidFill>
              </a:rPr>
              <a:t>.</a:t>
            </a:r>
            <a:endParaRPr lang="en-GB" sz="2400" kern="0" dirty="0">
              <a:solidFill>
                <a:prstClr val="black"/>
              </a:solidFill>
            </a:endParaRPr>
          </a:p>
          <a:p>
            <a:pPr marL="457200" indent="-457200" defTabSz="45720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kern="0" dirty="0" smtClean="0">
                <a:solidFill>
                  <a:prstClr val="black"/>
                </a:solidFill>
              </a:rPr>
              <a:t>Opportunity for suggestions and questions today?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731" y="283202"/>
            <a:ext cx="2734060" cy="945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470" y="594476"/>
            <a:ext cx="2446028" cy="8461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768" y="5071010"/>
            <a:ext cx="2378579" cy="1222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CD9723927BE14DB15820DD1B7BA0C2" ma:contentTypeVersion="12" ma:contentTypeDescription="Create a new document." ma:contentTypeScope="" ma:versionID="ae5cc70b2d05712e0e4f948087e7db24">
  <xsd:schema xmlns:xsd="http://www.w3.org/2001/XMLSchema" xmlns:xs="http://www.w3.org/2001/XMLSchema" xmlns:p="http://schemas.microsoft.com/office/2006/metadata/properties" xmlns:ns2="35732836-48e3-4425-9553-0dd5e5f83d0d" xmlns:ns3="5eb890fd-ad7a-4e4a-9476-383d833a3f98" targetNamespace="http://schemas.microsoft.com/office/2006/metadata/properties" ma:root="true" ma:fieldsID="368ec8fbd45e94394c18575602e122a0" ns2:_="" ns3:_="">
    <xsd:import namespace="35732836-48e3-4425-9553-0dd5e5f83d0d"/>
    <xsd:import namespace="5eb890fd-ad7a-4e4a-9476-383d833a3f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732836-48e3-4425-9553-0dd5e5f83d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b890fd-ad7a-4e4a-9476-383d833a3f9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3D92E6-35AF-4D54-A67C-2B420078E93B}"/>
</file>

<file path=customXml/itemProps2.xml><?xml version="1.0" encoding="utf-8"?>
<ds:datastoreItem xmlns:ds="http://schemas.openxmlformats.org/officeDocument/2006/customXml" ds:itemID="{F5325234-5684-463A-BC37-1769DD683C1E}"/>
</file>

<file path=customXml/itemProps3.xml><?xml version="1.0" encoding="utf-8"?>
<ds:datastoreItem xmlns:ds="http://schemas.openxmlformats.org/officeDocument/2006/customXml" ds:itemID="{8B9B8699-08B5-4A4E-8C6D-5532935FA2C1}"/>
</file>

<file path=customXml/itemProps4.xml><?xml version="1.0" encoding="utf-8"?>
<ds:datastoreItem xmlns:ds="http://schemas.openxmlformats.org/officeDocument/2006/customXml" ds:itemID="{B569AA3E-CD14-4EC7-B08D-4604ED59654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6824</TotalTime>
  <Words>213</Words>
  <Application>Microsoft Office PowerPoint</Application>
  <PresentationFormat>On-screen Show (4:3)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 </vt:lpstr>
      <vt:lpstr> </vt:lpstr>
      <vt:lpstr> </vt:lpstr>
      <vt:lpstr> </vt:lpstr>
    </vt:vector>
  </TitlesOfParts>
  <Company>The Moray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Jane.Clark</dc:creator>
  <cp:lastModifiedBy>David Moreton</cp:lastModifiedBy>
  <cp:revision>250</cp:revision>
  <dcterms:created xsi:type="dcterms:W3CDTF">2014-05-19T15:50:38Z</dcterms:created>
  <dcterms:modified xsi:type="dcterms:W3CDTF">2020-11-02T14:09:22Z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0x010100B5CD9723927BE14DB15820DD1B7BA0C2</vt:lpwstr>
  </property>
  <property fmtid="{D5CDD505-2E9C-101B-9397-08002B2CF9AE}" pid="3" name="_dlc_DocIdItemGuid">
    <vt:lpwstr>2cee8820-8b9e-4859-a70c-9fa2b0de9e79</vt:lpwstr>
  </property>
</Properties>
</file>