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14"/>
  </p:notesMasterIdLst>
  <p:sldIdLst>
    <p:sldId id="331" r:id="rId6"/>
    <p:sldId id="343" r:id="rId7"/>
    <p:sldId id="344" r:id="rId8"/>
    <p:sldId id="345" r:id="rId9"/>
    <p:sldId id="340" r:id="rId10"/>
    <p:sldId id="332" r:id="rId11"/>
    <p:sldId id="339" r:id="rId12"/>
    <p:sldId id="34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3" clrIdx="0"/>
  <p:cmAuthor id="1" name="David Moreton" initials="DM" lastIdx="4" clrIdx="1"/>
  <p:cmAuthor id="2" name="Rhona Gunn" initials="RG" lastIdx="58"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40C2"/>
    <a:srgbClr val="1EB872"/>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441" autoAdjust="0"/>
    <p:restoredTop sz="75844" autoAdjust="0"/>
  </p:normalViewPr>
  <p:slideViewPr>
    <p:cSldViewPr>
      <p:cViewPr varScale="1">
        <p:scale>
          <a:sx n="73" d="100"/>
          <a:sy n="73" d="100"/>
        </p:scale>
        <p:origin x="1746" y="72"/>
      </p:cViewPr>
      <p:guideLst>
        <p:guide orient="horz" pos="2160"/>
        <p:guide pos="2880"/>
      </p:guideLst>
    </p:cSldViewPr>
  </p:slideViewPr>
  <p:notesTextViewPr>
    <p:cViewPr>
      <p:scale>
        <a:sx n="100" d="100"/>
        <a:sy n="100" d="100"/>
      </p:scale>
      <p:origin x="0" y="0"/>
    </p:cViewPr>
  </p:notesTextViewPr>
  <p:notesViewPr>
    <p:cSldViewPr>
      <p:cViewPr>
        <p:scale>
          <a:sx n="90" d="100"/>
          <a:sy n="90" d="100"/>
        </p:scale>
        <p:origin x="-2118" y="184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355FE-4AA9-43B7-A23C-421AA84389E9}" type="datetimeFigureOut">
              <a:rPr lang="en-GB" smtClean="0"/>
              <a:t>03/11/2020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63ACC-70BD-4412-89B5-F5DC5D438FDB}" type="slidenum">
              <a:rPr lang="en-GB" smtClean="0"/>
              <a:t>‹#›</a:t>
            </a:fld>
            <a:endParaRPr lang="en-GB"/>
          </a:p>
        </p:txBody>
      </p:sp>
    </p:spTree>
    <p:extLst>
      <p:ext uri="{BB962C8B-B14F-4D97-AF65-F5344CB8AC3E}">
        <p14:creationId xmlns:p14="http://schemas.microsoft.com/office/powerpoint/2010/main" val="150995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B63ACC-70BD-4412-89B5-F5DC5D438FDB}" type="slidenum">
              <a:rPr lang="en-GB" smtClean="0"/>
              <a:t>1</a:t>
            </a:fld>
            <a:endParaRPr lang="en-GB"/>
          </a:p>
        </p:txBody>
      </p:sp>
    </p:spTree>
    <p:extLst>
      <p:ext uri="{BB962C8B-B14F-4D97-AF65-F5344CB8AC3E}">
        <p14:creationId xmlns:p14="http://schemas.microsoft.com/office/powerpoint/2010/main" val="100098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17753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084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53284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8116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699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33573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1196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68A28E-FAF7-4437-8E22-1AB845BAECF6}" type="datetimeFigureOut">
              <a:rPr lang="en-US" smtClean="0"/>
              <a:pPr/>
              <a:t>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189818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8A28E-FAF7-4437-8E22-1AB845BAECF6}" type="datetimeFigureOut">
              <a:rPr lang="en-US" smtClean="0"/>
              <a:pPr/>
              <a:t>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29443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8A28E-FAF7-4437-8E22-1AB845BAECF6}" type="datetimeFigureOut">
              <a:rPr lang="en-US" smtClean="0"/>
              <a:pPr/>
              <a:t>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402846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8A28E-FAF7-4437-8E22-1AB845BAECF6}" type="datetimeFigureOut">
              <a:rPr lang="en-US" smtClean="0"/>
              <a:pPr/>
              <a:t>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52313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68A28E-FAF7-4437-8E22-1AB845BAECF6}" type="datetimeFigureOut">
              <a:rPr lang="en-US" smtClean="0"/>
              <a:pPr/>
              <a:t>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1986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68A28E-FAF7-4437-8E22-1AB845BAECF6}" type="datetimeFigureOut">
              <a:rPr lang="en-US" smtClean="0"/>
              <a:pPr/>
              <a:t>11/3/2020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97956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68A28E-FAF7-4437-8E22-1AB845BAECF6}" type="datetimeFigureOut">
              <a:rPr lang="en-US" smtClean="0"/>
              <a:pPr/>
              <a:t>11/3/2020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173973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68A28E-FAF7-4437-8E22-1AB845BAECF6}" type="datetimeFigureOut">
              <a:rPr lang="en-US" smtClean="0"/>
              <a:pPr/>
              <a:t>11/3/2020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97461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8A28E-FAF7-4437-8E22-1AB845BAECF6}" type="datetimeFigureOut">
              <a:rPr lang="en-US" smtClean="0"/>
              <a:pPr/>
              <a:t>11/3/2020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87586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068A28E-FAF7-4437-8E22-1AB845BAECF6}" type="datetimeFigureOut">
              <a:rPr lang="en-US" smtClean="0"/>
              <a:pPr/>
              <a:t>11/3/2020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13662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068A28E-FAF7-4437-8E22-1AB845BAECF6}" type="datetimeFigureOut">
              <a:rPr lang="en-US" smtClean="0"/>
              <a:pPr/>
              <a:t>11/3/2020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131474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8A28E-FAF7-4437-8E22-1AB845BAECF6}" type="datetimeFigureOut">
              <a:rPr lang="en-US" smtClean="0"/>
              <a:pPr/>
              <a:t>11/3/2020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06C809-A32A-4BDF-8B91-A05A3437DCE6}" type="slidenum">
              <a:rPr lang="en-GB" smtClean="0"/>
              <a:pPr/>
              <a:t>‹#›</a:t>
            </a:fld>
            <a:endParaRPr lang="en-GB"/>
          </a:p>
        </p:txBody>
      </p:sp>
    </p:spTree>
    <p:extLst>
      <p:ext uri="{BB962C8B-B14F-4D97-AF65-F5344CB8AC3E}">
        <p14:creationId xmlns:p14="http://schemas.microsoft.com/office/powerpoint/2010/main" val="21867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793" y="1926412"/>
            <a:ext cx="4104456" cy="174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87624" y="4437112"/>
            <a:ext cx="7056784" cy="830997"/>
          </a:xfrm>
          <a:prstGeom prst="rect">
            <a:avLst/>
          </a:prstGeom>
          <a:noFill/>
        </p:spPr>
        <p:txBody>
          <a:bodyPr wrap="square" rtlCol="0">
            <a:spAutoFit/>
          </a:bodyPr>
          <a:lstStyle/>
          <a:p>
            <a:pPr algn="ctr"/>
            <a:r>
              <a:rPr lang="en-GB" sz="2400" dirty="0" smtClean="0">
                <a:solidFill>
                  <a:srgbClr val="E040C2"/>
                </a:solidFill>
              </a:rPr>
              <a:t>Moray Chamber of Commerce Webinar</a:t>
            </a:r>
          </a:p>
          <a:p>
            <a:pPr algn="ctr"/>
            <a:r>
              <a:rPr lang="en-GB" sz="2400" dirty="0" smtClean="0">
                <a:solidFill>
                  <a:srgbClr val="E040C2"/>
                </a:solidFill>
              </a:rPr>
              <a:t>Early Years STEM</a:t>
            </a:r>
            <a:endParaRPr lang="en-GB" sz="2400" dirty="0">
              <a:solidFill>
                <a:srgbClr val="E040C2"/>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2132855"/>
            <a:ext cx="3854698" cy="1333496"/>
          </a:xfrm>
          <a:prstGeom prst="rect">
            <a:avLst/>
          </a:prstGeom>
        </p:spPr>
      </p:pic>
    </p:spTree>
    <p:extLst>
      <p:ext uri="{BB962C8B-B14F-4D97-AF65-F5344CB8AC3E}">
        <p14:creationId xmlns:p14="http://schemas.microsoft.com/office/powerpoint/2010/main" val="2531763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599" y="1544552"/>
            <a:ext cx="8792802" cy="5239481"/>
          </a:xfrm>
          <a:prstGeom prst="rect">
            <a:avLst/>
          </a:prstGeom>
        </p:spPr>
      </p:pic>
    </p:spTree>
    <p:extLst>
      <p:ext uri="{BB962C8B-B14F-4D97-AF65-F5344CB8AC3E}">
        <p14:creationId xmlns:p14="http://schemas.microsoft.com/office/powerpoint/2010/main" val="3969922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80" y="1561305"/>
            <a:ext cx="4439270" cy="2848373"/>
          </a:xfrm>
          <a:prstGeom prst="rect">
            <a:avLst/>
          </a:prstGeom>
        </p:spPr>
      </p:pic>
      <p:sp>
        <p:nvSpPr>
          <p:cNvPr id="8" name="TextBox 7"/>
          <p:cNvSpPr txBox="1"/>
          <p:nvPr/>
        </p:nvSpPr>
        <p:spPr>
          <a:xfrm>
            <a:off x="152698" y="6073896"/>
            <a:ext cx="6264696" cy="400110"/>
          </a:xfrm>
          <a:prstGeom prst="rect">
            <a:avLst/>
          </a:prstGeom>
          <a:noFill/>
        </p:spPr>
        <p:txBody>
          <a:bodyPr wrap="square" rtlCol="0">
            <a:spAutoFit/>
          </a:bodyPr>
          <a:lstStyle/>
          <a:p>
            <a:r>
              <a:rPr lang="en-GB" sz="1000" dirty="0" smtClean="0"/>
              <a:t>Source: </a:t>
            </a:r>
          </a:p>
          <a:p>
            <a:r>
              <a:rPr lang="en-GB" sz="1000" dirty="0" smtClean="0"/>
              <a:t>Future of Jobs Strategy 2020: World Economic Forum</a:t>
            </a:r>
            <a:endParaRPr lang="en-GB" sz="1000"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3650" y="1673510"/>
            <a:ext cx="4382112" cy="3362794"/>
          </a:xfrm>
          <a:prstGeom prst="rect">
            <a:avLst/>
          </a:prstGeom>
        </p:spPr>
      </p:pic>
    </p:spTree>
    <p:extLst>
      <p:ext uri="{BB962C8B-B14F-4D97-AF65-F5344CB8AC3E}">
        <p14:creationId xmlns:p14="http://schemas.microsoft.com/office/powerpoint/2010/main" val="856840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sp>
        <p:nvSpPr>
          <p:cNvPr id="8" name="TextBox 7"/>
          <p:cNvSpPr txBox="1"/>
          <p:nvPr/>
        </p:nvSpPr>
        <p:spPr>
          <a:xfrm>
            <a:off x="152698" y="6073896"/>
            <a:ext cx="62646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Calibri" panose="020F0502020204030204"/>
                <a:ea typeface="+mn-ea"/>
                <a:cs typeface="+mn-cs"/>
              </a:rPr>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Calibri" panose="020F0502020204030204"/>
                <a:ea typeface="+mn-ea"/>
                <a:cs typeface="+mn-cs"/>
              </a:rPr>
              <a:t>Future of Jobs Strategy 2020: World Economic Forum</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9576" y="1552313"/>
            <a:ext cx="3924848" cy="3753374"/>
          </a:xfrm>
          <a:prstGeom prst="rect">
            <a:avLst/>
          </a:prstGeom>
        </p:spPr>
      </p:pic>
    </p:spTree>
    <p:extLst>
      <p:ext uri="{BB962C8B-B14F-4D97-AF65-F5344CB8AC3E}">
        <p14:creationId xmlns:p14="http://schemas.microsoft.com/office/powerpoint/2010/main" val="2704564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sp>
        <p:nvSpPr>
          <p:cNvPr id="5" name="TextBox 4"/>
          <p:cNvSpPr txBox="1"/>
          <p:nvPr/>
        </p:nvSpPr>
        <p:spPr>
          <a:xfrm>
            <a:off x="378373" y="1455167"/>
            <a:ext cx="8308428" cy="3693319"/>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912371">
                    <a:lumMod val="60000"/>
                    <a:lumOff val="40000"/>
                  </a:srgbClr>
                </a:solidFill>
                <a:latin typeface="Calibri" panose="020F0502020204030204" pitchFamily="34" charset="0"/>
                <a:cs typeface="Arial" panose="020B0604020202020204" pitchFamily="34" charset="0"/>
              </a:rPr>
              <a:t>STEM - </a:t>
            </a:r>
            <a:r>
              <a:rPr lang="en-GB" sz="2400" b="1" dirty="0">
                <a:solidFill>
                  <a:srgbClr val="912371">
                    <a:lumMod val="60000"/>
                    <a:lumOff val="40000"/>
                  </a:srgbClr>
                </a:solidFill>
                <a:latin typeface="Calibri" panose="020F0502020204030204" pitchFamily="34" charset="0"/>
                <a:cs typeface="Arial" panose="020B0604020202020204" pitchFamily="34" charset="0"/>
              </a:rPr>
              <a:t>Objectives and </a:t>
            </a:r>
            <a:r>
              <a:rPr lang="en-GB" sz="2400" b="1" dirty="0" smtClean="0">
                <a:solidFill>
                  <a:srgbClr val="912371">
                    <a:lumMod val="60000"/>
                    <a:lumOff val="40000"/>
                  </a:srgbClr>
                </a:solidFill>
                <a:latin typeface="Calibri" panose="020F0502020204030204" pitchFamily="34" charset="0"/>
                <a:cs typeface="Arial" panose="020B0604020202020204" pitchFamily="34" charset="0"/>
              </a:rPr>
              <a:t>benefits</a:t>
            </a:r>
          </a:p>
          <a:p>
            <a:pPr defTabSz="457200" fontAlgn="base">
              <a:spcBef>
                <a:spcPct val="0"/>
              </a:spcBef>
              <a:spcAft>
                <a:spcPct val="0"/>
              </a:spcAft>
            </a:pPr>
            <a:endParaRPr lang="en-GB" sz="2400" b="1" dirty="0">
              <a:solidFill>
                <a:srgbClr val="912371">
                  <a:lumMod val="60000"/>
                  <a:lumOff val="40000"/>
                </a:srgbClr>
              </a:solidFill>
              <a:latin typeface="Calibri" panose="020F0502020204030204" pitchFamily="34" charset="0"/>
              <a:cs typeface="Arial" panose="020B0604020202020204" pitchFamily="34" charset="0"/>
            </a:endParaRPr>
          </a:p>
          <a:p>
            <a:pPr marL="457200" lvl="0" indent="-457200" defTabSz="457200" fontAlgn="base">
              <a:spcBef>
                <a:spcPct val="0"/>
              </a:spcBef>
              <a:spcAft>
                <a:spcPct val="0"/>
              </a:spcAft>
              <a:buFontTx/>
              <a:buAutoNum type="arabicPeriod"/>
            </a:pPr>
            <a:r>
              <a:rPr lang="en-GB" dirty="0">
                <a:solidFill>
                  <a:prstClr val="black"/>
                </a:solidFill>
                <a:latin typeface="Calibri" panose="020F0502020204030204" pitchFamily="34" charset="0"/>
                <a:cs typeface="Arial" panose="020B0604020202020204" pitchFamily="34" charset="0"/>
              </a:rPr>
              <a:t>Investment Objective 1 – To increase the availability of STEM opportunities for younger people and encourage STEM uptake through family engagement.</a:t>
            </a:r>
          </a:p>
          <a:p>
            <a:pPr marL="457200" lvl="0" indent="-457200" defTabSz="457200" fontAlgn="base">
              <a:spcBef>
                <a:spcPct val="0"/>
              </a:spcBef>
              <a:spcAft>
                <a:spcPct val="0"/>
              </a:spcAft>
              <a:buFontTx/>
              <a:buAutoNum type="arabicPeriod"/>
            </a:pPr>
            <a:endParaRPr lang="en-GB" dirty="0">
              <a:solidFill>
                <a:prstClr val="black"/>
              </a:solidFill>
              <a:latin typeface="Calibri" panose="020F0502020204030204" pitchFamily="34" charset="0"/>
              <a:cs typeface="Arial" panose="020B0604020202020204" pitchFamily="34" charset="0"/>
            </a:endParaRPr>
          </a:p>
          <a:p>
            <a:pPr marL="457200" lvl="0" indent="-457200" defTabSz="457200" fontAlgn="base">
              <a:spcBef>
                <a:spcPct val="0"/>
              </a:spcBef>
              <a:spcAft>
                <a:spcPct val="0"/>
              </a:spcAft>
              <a:buFontTx/>
              <a:buAutoNum type="arabicPeriod"/>
            </a:pPr>
            <a:r>
              <a:rPr lang="en-GB" dirty="0">
                <a:solidFill>
                  <a:prstClr val="black"/>
                </a:solidFill>
                <a:latin typeface="Calibri" panose="020F0502020204030204" pitchFamily="34" charset="0"/>
                <a:cs typeface="Arial" panose="020B0604020202020204" pitchFamily="34" charset="0"/>
              </a:rPr>
              <a:t>Investment Objective 2 - To increase the number of STEM qualifications achieved at secondary level, uptake at further and higher education and ultimately increase the STEM skill level in Moray</a:t>
            </a:r>
          </a:p>
          <a:p>
            <a:pPr marL="457200" lvl="0" indent="-457200" defTabSz="457200" fontAlgn="base">
              <a:spcBef>
                <a:spcPct val="0"/>
              </a:spcBef>
              <a:spcAft>
                <a:spcPct val="0"/>
              </a:spcAft>
              <a:buFontTx/>
              <a:buAutoNum type="arabicPeriod"/>
            </a:pPr>
            <a:endParaRPr lang="en-GB" dirty="0">
              <a:solidFill>
                <a:prstClr val="black"/>
              </a:solidFill>
              <a:latin typeface="Calibri" panose="020F0502020204030204" pitchFamily="34" charset="0"/>
              <a:cs typeface="Arial" panose="020B0604020202020204" pitchFamily="34" charset="0"/>
            </a:endParaRPr>
          </a:p>
          <a:p>
            <a:pPr marL="457200" lvl="0" indent="-457200" defTabSz="457200" fontAlgn="base">
              <a:spcBef>
                <a:spcPct val="0"/>
              </a:spcBef>
              <a:spcAft>
                <a:spcPct val="0"/>
              </a:spcAft>
              <a:buFontTx/>
              <a:buAutoNum type="arabicPeriod"/>
            </a:pPr>
            <a:r>
              <a:rPr lang="en-GB" dirty="0">
                <a:solidFill>
                  <a:prstClr val="black"/>
                </a:solidFill>
                <a:latin typeface="Calibri" panose="020F0502020204030204" pitchFamily="34" charset="0"/>
                <a:cs typeface="Arial" panose="020B0604020202020204" pitchFamily="34" charset="0"/>
              </a:rPr>
              <a:t>Investment Objective 3 - To ensure there is equality of opportunity in STEM education across Moray</a:t>
            </a:r>
          </a:p>
          <a:p>
            <a:pPr defTabSz="457200" fontAlgn="base">
              <a:spcBef>
                <a:spcPct val="0"/>
              </a:spcBef>
              <a:spcAft>
                <a:spcPct val="0"/>
              </a:spcAft>
            </a:pPr>
            <a:endParaRPr lang="en-GB" sz="2400" b="1" dirty="0" smtClean="0">
              <a:solidFill>
                <a:srgbClr val="912371">
                  <a:lumMod val="60000"/>
                  <a:lumOff val="40000"/>
                </a:srgbClr>
              </a:solidFill>
              <a:latin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9919" y="5120914"/>
            <a:ext cx="2378579" cy="1338341"/>
          </a:xfrm>
          <a:prstGeom prst="rect">
            <a:avLst/>
          </a:prstGeom>
        </p:spPr>
      </p:pic>
    </p:spTree>
    <p:extLst>
      <p:ext uri="{BB962C8B-B14F-4D97-AF65-F5344CB8AC3E}">
        <p14:creationId xmlns:p14="http://schemas.microsoft.com/office/powerpoint/2010/main" val="360770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sp>
        <p:nvSpPr>
          <p:cNvPr id="5" name="TextBox 4"/>
          <p:cNvSpPr txBox="1"/>
          <p:nvPr/>
        </p:nvSpPr>
        <p:spPr>
          <a:xfrm>
            <a:off x="378373" y="1455167"/>
            <a:ext cx="8308428"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912371">
                    <a:lumMod val="60000"/>
                    <a:lumOff val="40000"/>
                  </a:srgbClr>
                </a:solidFill>
                <a:latin typeface="Calibri" panose="020F0502020204030204" pitchFamily="34" charset="0"/>
                <a:cs typeface="Arial" panose="020B0604020202020204" pitchFamily="34" charset="0"/>
              </a:rPr>
              <a:t>STEM - Project overview</a:t>
            </a:r>
            <a:endParaRPr lang="en-GB" sz="2400" b="1" dirty="0">
              <a:solidFill>
                <a:srgbClr val="912371">
                  <a:lumMod val="60000"/>
                  <a:lumOff val="40000"/>
                </a:srgbClr>
              </a:solidFill>
              <a:latin typeface="Calibri" panose="020F0502020204030204" pitchFamily="34" charset="0"/>
              <a:cs typeface="Arial" panose="020B0604020202020204" pitchFamily="34" charset="0"/>
            </a:endParaRPr>
          </a:p>
        </p:txBody>
      </p:sp>
      <p:sp>
        <p:nvSpPr>
          <p:cNvPr id="8" name="TextBox 6"/>
          <p:cNvSpPr txBox="1"/>
          <p:nvPr/>
        </p:nvSpPr>
        <p:spPr>
          <a:xfrm>
            <a:off x="450382" y="2060848"/>
            <a:ext cx="801005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base">
              <a:spcBef>
                <a:spcPct val="0"/>
              </a:spcBef>
              <a:spcAft>
                <a:spcPct val="0"/>
              </a:spcAft>
            </a:pPr>
            <a:r>
              <a:rPr lang="en-GB" sz="2000" dirty="0"/>
              <a:t>To support Moray’s aspiration to be sector leader in the development of Early Years STEM (Science, Technology, Engineering, and Mathematics), the project will build on the innovative work of the Moray Skills Pathway and </a:t>
            </a:r>
            <a:r>
              <a:rPr lang="en-GB" sz="2000" dirty="0" err="1"/>
              <a:t>RAiSE</a:t>
            </a:r>
            <a:r>
              <a:rPr lang="en-GB" sz="2000" dirty="0"/>
              <a:t> (Raising aspiration in Science Education) programmes. </a:t>
            </a:r>
          </a:p>
          <a:p>
            <a:pPr defTabSz="457200" fontAlgn="base">
              <a:spcBef>
                <a:spcPct val="0"/>
              </a:spcBef>
              <a:spcAft>
                <a:spcPct val="0"/>
              </a:spcAft>
            </a:pPr>
            <a:endParaRPr lang="en-GB" sz="2000" dirty="0"/>
          </a:p>
          <a:p>
            <a:pPr defTabSz="457200" fontAlgn="base">
              <a:spcBef>
                <a:spcPct val="0"/>
              </a:spcBef>
              <a:spcAft>
                <a:spcPct val="0"/>
              </a:spcAft>
            </a:pPr>
            <a:r>
              <a:rPr lang="en-GB" sz="2000" dirty="0"/>
              <a:t>This investment will support the development of creative hubs as a means of breaking down the barriers to STEM in young people (particularly ages 3-8), and ultimately improving interest and participation in STEM, particularly amongst women.</a:t>
            </a:r>
            <a:endParaRPr lang="en-GB" sz="2000" dirty="0">
              <a:solidFill>
                <a:prstClr val="black"/>
              </a:solidFill>
              <a:latin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1732" y="4921832"/>
            <a:ext cx="2378579" cy="1338341"/>
          </a:xfrm>
          <a:prstGeom prst="rect">
            <a:avLst/>
          </a:prstGeom>
        </p:spPr>
      </p:pic>
    </p:spTree>
    <p:extLst>
      <p:ext uri="{BB962C8B-B14F-4D97-AF65-F5344CB8AC3E}">
        <p14:creationId xmlns:p14="http://schemas.microsoft.com/office/powerpoint/2010/main" val="2053389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sp>
        <p:nvSpPr>
          <p:cNvPr id="5" name="TextBox 4"/>
          <p:cNvSpPr txBox="1"/>
          <p:nvPr/>
        </p:nvSpPr>
        <p:spPr>
          <a:xfrm>
            <a:off x="378373" y="1455167"/>
            <a:ext cx="8308428"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912371">
                    <a:lumMod val="60000"/>
                    <a:lumOff val="40000"/>
                  </a:srgbClr>
                </a:solidFill>
                <a:latin typeface="Calibri" panose="020F0502020204030204" pitchFamily="34" charset="0"/>
                <a:cs typeface="Arial" panose="020B0604020202020204" pitchFamily="34" charset="0"/>
              </a:rPr>
              <a:t>STEM - Project elements</a:t>
            </a:r>
            <a:endParaRPr lang="en-GB" sz="2400" b="1" dirty="0">
              <a:solidFill>
                <a:srgbClr val="912371">
                  <a:lumMod val="60000"/>
                  <a:lumOff val="40000"/>
                </a:srgbClr>
              </a:solidFill>
              <a:latin typeface="Calibri" panose="020F0502020204030204" pitchFamily="34" charset="0"/>
              <a:cs typeface="Arial" panose="020B0604020202020204" pitchFamily="34" charset="0"/>
            </a:endParaRPr>
          </a:p>
        </p:txBody>
      </p:sp>
      <p:sp>
        <p:nvSpPr>
          <p:cNvPr id="7" name="TextBox 6"/>
          <p:cNvSpPr txBox="1"/>
          <p:nvPr/>
        </p:nvSpPr>
        <p:spPr>
          <a:xfrm>
            <a:off x="37840" y="2017291"/>
            <a:ext cx="6838416" cy="4401205"/>
          </a:xfrm>
          <a:prstGeom prst="rect">
            <a:avLst/>
          </a:prstGeom>
          <a:noFill/>
        </p:spPr>
        <p:txBody>
          <a:bodyPr wrap="square" rtlCol="0">
            <a:spAutoFit/>
          </a:bodyPr>
          <a:lstStyle/>
          <a:p>
            <a:pPr lvl="1" defTabSz="457200" fontAlgn="base">
              <a:spcBef>
                <a:spcPct val="0"/>
              </a:spcBef>
              <a:spcAft>
                <a:spcPct val="0"/>
              </a:spcAft>
            </a:pPr>
            <a:r>
              <a:rPr lang="en-GB" sz="2000" dirty="0">
                <a:solidFill>
                  <a:prstClr val="black"/>
                </a:solidFill>
                <a:latin typeface="Calibri" panose="020F0502020204030204" pitchFamily="34" charset="0"/>
                <a:cs typeface="Arial" panose="020B0604020202020204" pitchFamily="34" charset="0"/>
              </a:rPr>
              <a:t>	</a:t>
            </a:r>
            <a:r>
              <a:rPr lang="en-GB" sz="2000" b="1" u="sng" dirty="0" smtClean="0">
                <a:solidFill>
                  <a:prstClr val="black"/>
                </a:solidFill>
                <a:latin typeface="Calibri" panose="020F0502020204030204" pitchFamily="34" charset="0"/>
                <a:cs typeface="Arial" panose="020B0604020202020204" pitchFamily="34" charset="0"/>
              </a:rPr>
              <a:t>TO BE CONFIRMED</a:t>
            </a:r>
            <a:endParaRPr lang="en-GB" sz="2000" b="1" u="sng" dirty="0">
              <a:solidFill>
                <a:prstClr val="black"/>
              </a:solidFill>
              <a:latin typeface="Calibri" panose="020F0502020204030204" pitchFamily="34" charset="0"/>
              <a:cs typeface="Arial" panose="020B0604020202020204" pitchFamily="34" charset="0"/>
            </a:endParaRPr>
          </a:p>
          <a:p>
            <a:pPr lvl="1" defTabSz="457200" fontAlgn="base">
              <a:spcBef>
                <a:spcPct val="0"/>
              </a:spcBef>
              <a:spcAft>
                <a:spcPct val="0"/>
              </a:spcAft>
            </a:pPr>
            <a:endParaRPr lang="en-GB" sz="2000" dirty="0" smtClean="0">
              <a:solidFill>
                <a:prstClr val="black"/>
              </a:solidFill>
              <a:latin typeface="Calibri" panose="020F0502020204030204" pitchFamily="34" charset="0"/>
              <a:cs typeface="Arial" panose="020B0604020202020204" pitchFamily="34" charset="0"/>
            </a:endParaRPr>
          </a:p>
          <a:p>
            <a:pPr marL="914400" lvl="1" indent="-457200" defTabSz="457200" fontAlgn="base">
              <a:spcBef>
                <a:spcPct val="0"/>
              </a:spcBef>
              <a:spcAft>
                <a:spcPct val="0"/>
              </a:spcAft>
              <a:buAutoNum type="arabicPeriod"/>
            </a:pPr>
            <a:r>
              <a:rPr lang="en-GB" sz="2000" dirty="0" smtClean="0">
                <a:solidFill>
                  <a:prstClr val="black"/>
                </a:solidFill>
                <a:latin typeface="Calibri" panose="020F0502020204030204" pitchFamily="34" charset="0"/>
                <a:cs typeface="Arial" panose="020B0604020202020204" pitchFamily="34" charset="0"/>
              </a:rPr>
              <a:t>Fixed facilities within each of the 8 Associated School Groups</a:t>
            </a:r>
          </a:p>
          <a:p>
            <a:pPr marL="914400" lvl="1" indent="-457200" defTabSz="457200" fontAlgn="base">
              <a:spcBef>
                <a:spcPct val="0"/>
              </a:spcBef>
              <a:spcAft>
                <a:spcPct val="0"/>
              </a:spcAft>
              <a:buAutoNum type="arabicPeriod"/>
            </a:pPr>
            <a:endParaRPr lang="en-GB" sz="2000" dirty="0">
              <a:solidFill>
                <a:prstClr val="black"/>
              </a:solidFill>
              <a:latin typeface="Calibri" panose="020F0502020204030204" pitchFamily="34" charset="0"/>
              <a:cs typeface="Arial" panose="020B0604020202020204" pitchFamily="34" charset="0"/>
            </a:endParaRPr>
          </a:p>
          <a:p>
            <a:pPr marL="914400" lvl="1" indent="-457200" defTabSz="457200" fontAlgn="base">
              <a:spcBef>
                <a:spcPct val="0"/>
              </a:spcBef>
              <a:spcAft>
                <a:spcPct val="0"/>
              </a:spcAft>
              <a:buAutoNum type="arabicPeriod"/>
            </a:pPr>
            <a:r>
              <a:rPr lang="en-GB" sz="2000" dirty="0" smtClean="0">
                <a:solidFill>
                  <a:prstClr val="black"/>
                </a:solidFill>
                <a:latin typeface="Calibri" panose="020F0502020204030204" pitchFamily="34" charset="0"/>
                <a:cs typeface="Arial" panose="020B0604020202020204" pitchFamily="34" charset="0"/>
              </a:rPr>
              <a:t>A Mobile Solution with changing industry focus</a:t>
            </a:r>
          </a:p>
          <a:p>
            <a:pPr marL="914400" lvl="1" indent="-457200" defTabSz="457200" fontAlgn="base">
              <a:spcBef>
                <a:spcPct val="0"/>
              </a:spcBef>
              <a:spcAft>
                <a:spcPct val="0"/>
              </a:spcAft>
              <a:buAutoNum type="arabicPeriod"/>
            </a:pPr>
            <a:endParaRPr lang="en-GB" sz="2000" dirty="0">
              <a:solidFill>
                <a:prstClr val="black"/>
              </a:solidFill>
              <a:latin typeface="Calibri" panose="020F0502020204030204" pitchFamily="34" charset="0"/>
              <a:cs typeface="Arial" panose="020B0604020202020204" pitchFamily="34" charset="0"/>
            </a:endParaRPr>
          </a:p>
          <a:p>
            <a:pPr marL="914400" lvl="1" indent="-457200" defTabSz="457200" fontAlgn="base">
              <a:spcBef>
                <a:spcPct val="0"/>
              </a:spcBef>
              <a:spcAft>
                <a:spcPct val="0"/>
              </a:spcAft>
              <a:buAutoNum type="arabicPeriod"/>
            </a:pPr>
            <a:r>
              <a:rPr lang="en-GB" sz="2000" dirty="0" smtClean="0">
                <a:solidFill>
                  <a:prstClr val="black"/>
                </a:solidFill>
                <a:latin typeface="Calibri" panose="020F0502020204030204" pitchFamily="34" charset="0"/>
                <a:cs typeface="Arial" panose="020B0604020202020204" pitchFamily="34" charset="0"/>
              </a:rPr>
              <a:t>Public/Private partnerships to allow STEM education to happen at industry locations</a:t>
            </a:r>
          </a:p>
          <a:p>
            <a:pPr marL="914400" lvl="1" indent="-457200" defTabSz="457200" fontAlgn="base">
              <a:spcBef>
                <a:spcPct val="0"/>
              </a:spcBef>
              <a:spcAft>
                <a:spcPct val="0"/>
              </a:spcAft>
              <a:buAutoNum type="arabicPeriod"/>
            </a:pPr>
            <a:endParaRPr lang="en-GB" sz="2000" dirty="0">
              <a:solidFill>
                <a:prstClr val="black"/>
              </a:solidFill>
              <a:latin typeface="Calibri" panose="020F0502020204030204" pitchFamily="34" charset="0"/>
              <a:cs typeface="Arial" panose="020B0604020202020204" pitchFamily="34" charset="0"/>
            </a:endParaRPr>
          </a:p>
          <a:p>
            <a:pPr marL="914400" lvl="1" indent="-457200" defTabSz="457200" fontAlgn="base">
              <a:spcBef>
                <a:spcPct val="0"/>
              </a:spcBef>
              <a:spcAft>
                <a:spcPct val="0"/>
              </a:spcAft>
              <a:buAutoNum type="arabicPeriod"/>
            </a:pPr>
            <a:r>
              <a:rPr lang="en-GB" sz="2000" dirty="0" smtClean="0">
                <a:solidFill>
                  <a:prstClr val="black"/>
                </a:solidFill>
                <a:latin typeface="Calibri" panose="020F0502020204030204" pitchFamily="34" charset="0"/>
                <a:cs typeface="Arial" panose="020B0604020202020204" pitchFamily="34" charset="0"/>
              </a:rPr>
              <a:t>Culture change in how STEM is viewed within Moray</a:t>
            </a:r>
          </a:p>
          <a:p>
            <a:pPr marL="914400" lvl="1" indent="-457200" defTabSz="457200" fontAlgn="base">
              <a:spcBef>
                <a:spcPct val="0"/>
              </a:spcBef>
              <a:spcAft>
                <a:spcPct val="0"/>
              </a:spcAft>
              <a:buAutoNum type="arabicPeriod"/>
            </a:pPr>
            <a:endParaRPr lang="en-GB" sz="2000" dirty="0">
              <a:solidFill>
                <a:prstClr val="black"/>
              </a:solidFill>
              <a:latin typeface="Calibri" panose="020F0502020204030204" pitchFamily="34" charset="0"/>
              <a:cs typeface="Arial" panose="020B0604020202020204" pitchFamily="34" charset="0"/>
            </a:endParaRPr>
          </a:p>
          <a:p>
            <a:pPr marL="914400" lvl="1" indent="-457200" defTabSz="457200" fontAlgn="base">
              <a:spcBef>
                <a:spcPct val="0"/>
              </a:spcBef>
              <a:spcAft>
                <a:spcPct val="0"/>
              </a:spcAft>
              <a:buAutoNum type="arabicPeriod"/>
            </a:pPr>
            <a:r>
              <a:rPr lang="en-GB" sz="2000" dirty="0" smtClean="0">
                <a:solidFill>
                  <a:prstClr val="black"/>
                </a:solidFill>
                <a:latin typeface="Calibri" panose="020F0502020204030204" pitchFamily="34" charset="0"/>
                <a:cs typeface="Arial" panose="020B0604020202020204" pitchFamily="34" charset="0"/>
              </a:rPr>
              <a:t>Increase confidence and capability in STEM delivery in education practitioners.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spTree>
    <p:extLst>
      <p:ext uri="{BB962C8B-B14F-4D97-AF65-F5344CB8AC3E}">
        <p14:creationId xmlns:p14="http://schemas.microsoft.com/office/powerpoint/2010/main" val="114961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sp>
        <p:nvSpPr>
          <p:cNvPr id="5" name="TextBox 4"/>
          <p:cNvSpPr txBox="1"/>
          <p:nvPr/>
        </p:nvSpPr>
        <p:spPr>
          <a:xfrm>
            <a:off x="378373" y="1455167"/>
            <a:ext cx="8308428"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912371">
                    <a:lumMod val="60000"/>
                    <a:lumOff val="40000"/>
                  </a:srgbClr>
                </a:solidFill>
                <a:latin typeface="Calibri" panose="020F0502020204030204" pitchFamily="34" charset="0"/>
                <a:cs typeface="Arial" panose="020B0604020202020204" pitchFamily="34" charset="0"/>
              </a:rPr>
              <a:t>STEM – Engagement opportunities</a:t>
            </a:r>
            <a:endParaRPr lang="en-GB" sz="2400" b="1" dirty="0">
              <a:solidFill>
                <a:srgbClr val="912371">
                  <a:lumMod val="60000"/>
                  <a:lumOff val="40000"/>
                </a:srgbClr>
              </a:solidFill>
              <a:latin typeface="Calibri" panose="020F0502020204030204" pitchFamily="34" charset="0"/>
              <a:cs typeface="Arial" panose="020B0604020202020204" pitchFamily="34" charset="0"/>
            </a:endParaRPr>
          </a:p>
        </p:txBody>
      </p:sp>
      <p:sp>
        <p:nvSpPr>
          <p:cNvPr id="3" name="Rectangle 2"/>
          <p:cNvSpPr/>
          <p:nvPr/>
        </p:nvSpPr>
        <p:spPr>
          <a:xfrm>
            <a:off x="457199" y="2001029"/>
            <a:ext cx="8229602" cy="2246769"/>
          </a:xfrm>
          <a:prstGeom prst="rect">
            <a:avLst/>
          </a:prstGeom>
        </p:spPr>
        <p:txBody>
          <a:bodyPr wrap="square">
            <a:spAutoFit/>
          </a:bodyPr>
          <a:lstStyle/>
          <a:p>
            <a:pPr marL="457200" indent="-457200" defTabSz="457200" fontAlgn="base">
              <a:spcBef>
                <a:spcPct val="0"/>
              </a:spcBef>
              <a:spcAft>
                <a:spcPts val="600"/>
              </a:spcAft>
              <a:buFont typeface="Arial" panose="020B0604020202020204" pitchFamily="34" charset="0"/>
              <a:buChar char="•"/>
            </a:pPr>
            <a:r>
              <a:rPr lang="en-GB" sz="2000" kern="0" dirty="0" smtClean="0">
                <a:solidFill>
                  <a:prstClr val="black"/>
                </a:solidFill>
              </a:rPr>
              <a:t>Series of Communication and Engagement events being planned for the new year.</a:t>
            </a:r>
          </a:p>
          <a:p>
            <a:pPr marL="457200" indent="-457200" defTabSz="457200" fontAlgn="base">
              <a:spcBef>
                <a:spcPct val="0"/>
              </a:spcBef>
              <a:spcAft>
                <a:spcPts val="600"/>
              </a:spcAft>
              <a:buFont typeface="Arial" panose="020B0604020202020204" pitchFamily="34" charset="0"/>
              <a:buChar char="•"/>
            </a:pPr>
            <a:endParaRPr lang="en-GB" sz="2000" kern="0" dirty="0">
              <a:solidFill>
                <a:prstClr val="black"/>
              </a:solidFill>
            </a:endParaRPr>
          </a:p>
          <a:p>
            <a:pPr marL="457200" indent="-457200" defTabSz="457200" fontAlgn="base">
              <a:spcBef>
                <a:spcPct val="0"/>
              </a:spcBef>
              <a:spcAft>
                <a:spcPts val="600"/>
              </a:spcAft>
              <a:buFont typeface="Arial" panose="020B0604020202020204" pitchFamily="34" charset="0"/>
              <a:buChar char="•"/>
            </a:pPr>
            <a:r>
              <a:rPr lang="en-GB" sz="2000" kern="0" dirty="0" smtClean="0">
                <a:solidFill>
                  <a:prstClr val="black"/>
                </a:solidFill>
              </a:rPr>
              <a:t>Diverse project board helping to shape the project </a:t>
            </a:r>
          </a:p>
          <a:p>
            <a:pPr marL="457200" indent="-457200" defTabSz="457200" fontAlgn="base">
              <a:spcBef>
                <a:spcPct val="0"/>
              </a:spcBef>
              <a:spcAft>
                <a:spcPts val="600"/>
              </a:spcAft>
              <a:buFont typeface="Arial" panose="020B0604020202020204" pitchFamily="34" charset="0"/>
              <a:buChar char="•"/>
            </a:pPr>
            <a:endParaRPr lang="en-GB" sz="2000" kern="0" dirty="0">
              <a:solidFill>
                <a:prstClr val="black"/>
              </a:solidFill>
            </a:endParaRPr>
          </a:p>
          <a:p>
            <a:pPr marL="457200" indent="-457200" defTabSz="457200" fontAlgn="base">
              <a:spcBef>
                <a:spcPct val="0"/>
              </a:spcBef>
              <a:spcAft>
                <a:spcPts val="600"/>
              </a:spcAft>
              <a:buFont typeface="Arial" panose="020B0604020202020204" pitchFamily="34" charset="0"/>
              <a:buChar char="•"/>
            </a:pPr>
            <a:r>
              <a:rPr lang="en-GB" sz="2000" kern="0" dirty="0" smtClean="0">
                <a:solidFill>
                  <a:prstClr val="black"/>
                </a:solidFill>
              </a:rPr>
              <a:t>Opportunity for suggestions and questions today?</a:t>
            </a: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37731" y="283202"/>
            <a:ext cx="2734060" cy="94582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5768" y="5013176"/>
            <a:ext cx="2378579" cy="1338341"/>
          </a:xfrm>
          <a:prstGeom prst="rect">
            <a:avLst/>
          </a:prstGeom>
        </p:spPr>
      </p:pic>
    </p:spTree>
    <p:extLst>
      <p:ext uri="{BB962C8B-B14F-4D97-AF65-F5344CB8AC3E}">
        <p14:creationId xmlns:p14="http://schemas.microsoft.com/office/powerpoint/2010/main" val="2449536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B75D6007836B4F9C0924AC2AD89B62" ma:contentTypeVersion="20" ma:contentTypeDescription="Create a new document." ma:contentTypeScope="" ma:versionID="9ab5bfd8db9a10132cf3d6750250a109">
  <xsd:schema xmlns:xsd="http://www.w3.org/2001/XMLSchema" xmlns:xs="http://www.w3.org/2001/XMLSchema" xmlns:p="http://schemas.microsoft.com/office/2006/metadata/properties" xmlns:ns1="http://schemas.microsoft.com/sharepoint/v3" xmlns:ns2="242afee0-0bef-404a-9441-fe765dad4e6b" xmlns:ns3="http://schemas.microsoft.com/sharepoint/v4" xmlns:ns4="e6273bf1-896c-450c-912d-a86df1b75192" targetNamespace="http://schemas.microsoft.com/office/2006/metadata/properties" ma:root="true" ma:fieldsID="d5145caa6df92b27148b0fea2ab3a3ee" ns1:_="" ns2:_="" ns3:_="" ns4:_="">
    <xsd:import namespace="http://schemas.microsoft.com/sharepoint/v3"/>
    <xsd:import namespace="242afee0-0bef-404a-9441-fe765dad4e6b"/>
    <xsd:import namespace="http://schemas.microsoft.com/sharepoint/v4"/>
    <xsd:import namespace="e6273bf1-896c-450c-912d-a86df1b75192"/>
    <xsd:element name="properties">
      <xsd:complexType>
        <xsd:sequence>
          <xsd:element name="documentManagement">
            <xsd:complexType>
              <xsd:all>
                <xsd:element ref="ns2:_dlc_DocId" minOccurs="0"/>
                <xsd:element ref="ns2:_dlc_DocIdUrl" minOccurs="0"/>
                <xsd:element ref="ns2:_dlc_DocIdPersistId" minOccurs="0"/>
                <xsd:element ref="ns1:RoutingRuleDescription" minOccurs="0"/>
                <xsd:element ref="ns3:IconOverlay" minOccurs="0"/>
                <xsd:element ref="ns4:_x0025__x0020_Complete" minOccurs="0"/>
                <xsd:element ref="ns4:SR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1"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afee0-0bef-404a-9441-fe765dad4e6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273bf1-896c-450c-912d-a86df1b75192" elementFormDefault="qualified">
    <xsd:import namespace="http://schemas.microsoft.com/office/2006/documentManagement/types"/>
    <xsd:import namespace="http://schemas.microsoft.com/office/infopath/2007/PartnerControls"/>
    <xsd:element name="_x0025__x0020_Complete" ma:index="13" nillable="true" ma:displayName="% Complete" ma:hidden="true" ma:internalName="_x0025__x0020_Complete" ma:readOnly="false">
      <xsd:simpleType>
        <xsd:restriction base="dms:Text">
          <xsd:maxLength value="4"/>
        </xsd:restriction>
      </xsd:simpleType>
    </xsd:element>
    <xsd:element name="SRO" ma:index="14" nillable="true" ma:displayName="SRO" ma:description="Senior Responsible Officer" ma:hidden="true" ma:internalName="SRO"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B5CD9723927BE14DB15820DD1B7BA0C2" ma:contentTypeVersion="12" ma:contentTypeDescription="Create a new document." ma:contentTypeScope="" ma:versionID="ae5cc70b2d05712e0e4f948087e7db24">
  <xsd:schema xmlns:xsd="http://www.w3.org/2001/XMLSchema" xmlns:xs="http://www.w3.org/2001/XMLSchema" xmlns:p="http://schemas.microsoft.com/office/2006/metadata/properties" xmlns:ns2="35732836-48e3-4425-9553-0dd5e5f83d0d" xmlns:ns3="5eb890fd-ad7a-4e4a-9476-383d833a3f98" targetNamespace="http://schemas.microsoft.com/office/2006/metadata/properties" ma:root="true" ma:fieldsID="368ec8fbd45e94394c18575602e122a0" ns2:_="" ns3:_="">
    <xsd:import namespace="35732836-48e3-4425-9553-0dd5e5f83d0d"/>
    <xsd:import namespace="5eb890fd-ad7a-4e4a-9476-383d833a3f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732836-48e3-4425-9553-0dd5e5f83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b890fd-ad7a-4e4a-9476-383d833a3f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69AA3E-CD14-4EC7-B08D-4604ED59654A}"/>
</file>

<file path=customXml/itemProps2.xml><?xml version="1.0" encoding="utf-8"?>
<ds:datastoreItem xmlns:ds="http://schemas.openxmlformats.org/officeDocument/2006/customXml" ds:itemID="{FEA4708F-6B60-4D3F-A3CC-0C6D0E5AB827}"/>
</file>

<file path=customXml/itemProps3.xml><?xml version="1.0" encoding="utf-8"?>
<ds:datastoreItem xmlns:ds="http://schemas.openxmlformats.org/officeDocument/2006/customXml" ds:itemID="{CA0A1E12-8F4C-4BE0-B9B5-73AEFC45D813}"/>
</file>

<file path=customXml/itemProps4.xml><?xml version="1.0" encoding="utf-8"?>
<ds:datastoreItem xmlns:ds="http://schemas.openxmlformats.org/officeDocument/2006/customXml" ds:itemID="{D93D92E6-35AF-4D54-A67C-2B420078E93B}"/>
</file>

<file path=docProps/app.xml><?xml version="1.0" encoding="utf-8"?>
<Properties xmlns="http://schemas.openxmlformats.org/officeDocument/2006/extended-properties" xmlns:vt="http://schemas.openxmlformats.org/officeDocument/2006/docPropsVTypes">
  <Template/>
  <TotalTime>6861</TotalTime>
  <Words>300</Words>
  <Application>Microsoft Office PowerPoint</Application>
  <PresentationFormat>On-screen Show (4:3)</PresentationFormat>
  <Paragraphs>50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 </vt:lpstr>
      <vt:lpstr> </vt:lpstr>
      <vt:lpstr> </vt:lpstr>
      <vt:lpstr> </vt:lpstr>
      <vt:lpstr> </vt:lpstr>
      <vt:lpstr> </vt:lpstr>
      <vt:lpstr> </vt:lpstr>
    </vt:vector>
  </TitlesOfParts>
  <Company>The Moray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Jane.Clark</dc:creator>
  <cp:lastModifiedBy>David Moreton</cp:lastModifiedBy>
  <cp:revision>252</cp:revision>
  <dcterms:created xsi:type="dcterms:W3CDTF">2014-05-19T15:50:38Z</dcterms:created>
  <dcterms:modified xsi:type="dcterms:W3CDTF">2020-11-03T12:22:54Z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0x010100B5CD9723927BE14DB15820DD1B7BA0C2</vt:lpwstr>
  </property>
  <property fmtid="{D5CDD505-2E9C-101B-9397-08002B2CF9AE}" pid="3" name="_dlc_DocIdItemGuid">
    <vt:lpwstr>4b47ebcf-5999-4d74-9352-f66b8f1b6640</vt:lpwstr>
  </property>
</Properties>
</file>