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1"/>
  </p:notesMasterIdLst>
  <p:sldIdLst>
    <p:sldId id="331" r:id="rId6"/>
    <p:sldId id="332" r:id="rId7"/>
    <p:sldId id="339" r:id="rId8"/>
    <p:sldId id="340" r:id="rId9"/>
    <p:sldId id="34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3" clrIdx="0"/>
  <p:cmAuthor id="1" name="David Moreton" initials="DM" lastIdx="4" clrIdx="1"/>
  <p:cmAuthor id="2" name="Rhona Gunn" initials="RG" lastIdx="5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40C2"/>
    <a:srgbClr val="1EB872"/>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41" autoAdjust="0"/>
    <p:restoredTop sz="75844" autoAdjust="0"/>
  </p:normalViewPr>
  <p:slideViewPr>
    <p:cSldViewPr>
      <p:cViewPr varScale="1">
        <p:scale>
          <a:sx n="73" d="100"/>
          <a:sy n="73" d="100"/>
        </p:scale>
        <p:origin x="894" y="72"/>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2118" y="184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3355FE-4AA9-43B7-A23C-421AA84389E9}" type="datetimeFigureOut">
              <a:rPr lang="en-GB" smtClean="0"/>
              <a:t>23/10/2020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63ACC-70BD-4412-89B5-F5DC5D438FDB}" type="slidenum">
              <a:rPr lang="en-GB" smtClean="0"/>
              <a:t>‹#›</a:t>
            </a:fld>
            <a:endParaRPr lang="en-GB"/>
          </a:p>
        </p:txBody>
      </p:sp>
    </p:spTree>
    <p:extLst>
      <p:ext uri="{BB962C8B-B14F-4D97-AF65-F5344CB8AC3E}">
        <p14:creationId xmlns:p14="http://schemas.microsoft.com/office/powerpoint/2010/main" val="150995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B63ACC-70BD-4412-89B5-F5DC5D438FDB}" type="slidenum">
              <a:rPr lang="en-GB" smtClean="0"/>
              <a:t>1</a:t>
            </a:fld>
            <a:endParaRPr lang="en-GB"/>
          </a:p>
        </p:txBody>
      </p:sp>
    </p:spTree>
    <p:extLst>
      <p:ext uri="{BB962C8B-B14F-4D97-AF65-F5344CB8AC3E}">
        <p14:creationId xmlns:p14="http://schemas.microsoft.com/office/powerpoint/2010/main" val="100098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699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3357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8116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071F9D-B4B4-4ECA-8A8D-955DFED1D427}"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1960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89818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29443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402846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52313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1986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97956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73973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2974612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87586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3662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068A28E-FAF7-4437-8E22-1AB845BAECF6}" type="datetimeFigureOut">
              <a:rPr lang="en-US" smtClean="0"/>
              <a:pPr/>
              <a:t>10/23/2020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6C809-A32A-4BDF-8B91-A05A3437DCE6}" type="slidenum">
              <a:rPr lang="en-GB" smtClean="0"/>
              <a:pPr/>
              <a:t>‹#›</a:t>
            </a:fld>
            <a:endParaRPr lang="en-GB"/>
          </a:p>
        </p:txBody>
      </p:sp>
    </p:spTree>
    <p:extLst>
      <p:ext uri="{BB962C8B-B14F-4D97-AF65-F5344CB8AC3E}">
        <p14:creationId xmlns:p14="http://schemas.microsoft.com/office/powerpoint/2010/main" val="131474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8A28E-FAF7-4437-8E22-1AB845BAECF6}" type="datetimeFigureOut">
              <a:rPr lang="en-US" smtClean="0"/>
              <a:pPr/>
              <a:t>10/23/2020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06C809-A32A-4BDF-8B91-A05A3437DCE6}" type="slidenum">
              <a:rPr lang="en-GB" smtClean="0"/>
              <a:pPr/>
              <a:t>‹#›</a:t>
            </a:fld>
            <a:endParaRPr lang="en-GB"/>
          </a:p>
        </p:txBody>
      </p:sp>
    </p:spTree>
    <p:extLst>
      <p:ext uri="{BB962C8B-B14F-4D97-AF65-F5344CB8AC3E}">
        <p14:creationId xmlns:p14="http://schemas.microsoft.com/office/powerpoint/2010/main" val="21867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793" y="1926412"/>
            <a:ext cx="4104456" cy="174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87624" y="4437112"/>
            <a:ext cx="7056784" cy="830997"/>
          </a:xfrm>
          <a:prstGeom prst="rect">
            <a:avLst/>
          </a:prstGeom>
          <a:noFill/>
        </p:spPr>
        <p:txBody>
          <a:bodyPr wrap="square" rtlCol="0">
            <a:spAutoFit/>
          </a:bodyPr>
          <a:lstStyle/>
          <a:p>
            <a:pPr algn="ctr"/>
            <a:r>
              <a:rPr lang="en-GB" sz="2400" dirty="0" smtClean="0">
                <a:solidFill>
                  <a:srgbClr val="E040C2"/>
                </a:solidFill>
              </a:rPr>
              <a:t>Moray Chamber of Commerce Webinar</a:t>
            </a:r>
          </a:p>
          <a:p>
            <a:pPr algn="ctr"/>
            <a:r>
              <a:rPr lang="en-GB" sz="2400" dirty="0" smtClean="0">
                <a:solidFill>
                  <a:srgbClr val="E040C2"/>
                </a:solidFill>
              </a:rPr>
              <a:t>Bus Revolution</a:t>
            </a:r>
            <a:endParaRPr lang="en-GB" sz="2400" dirty="0">
              <a:solidFill>
                <a:srgbClr val="E040C2"/>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132855"/>
            <a:ext cx="3854698" cy="1333496"/>
          </a:xfrm>
          <a:prstGeom prst="rect">
            <a:avLst/>
          </a:prstGeom>
        </p:spPr>
      </p:pic>
    </p:spTree>
    <p:extLst>
      <p:ext uri="{BB962C8B-B14F-4D97-AF65-F5344CB8AC3E}">
        <p14:creationId xmlns:p14="http://schemas.microsoft.com/office/powerpoint/2010/main" val="2531763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Bus Revolution - Project overview</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8" name="TextBox 6"/>
          <p:cNvSpPr txBox="1"/>
          <p:nvPr/>
        </p:nvSpPr>
        <p:spPr>
          <a:xfrm>
            <a:off x="450382" y="2060848"/>
            <a:ext cx="8010050" cy="23237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defTabSz="457200" fontAlgn="base">
              <a:spcBef>
                <a:spcPct val="0"/>
              </a:spcBef>
              <a:spcAft>
                <a:spcPts val="600"/>
              </a:spcAft>
              <a:buFont typeface="Arial" panose="020B0604020202020204" pitchFamily="34" charset="0"/>
              <a:buChar char="•"/>
            </a:pPr>
            <a:r>
              <a:rPr lang="en-GB" sz="2000" dirty="0" smtClean="0">
                <a:solidFill>
                  <a:prstClr val="black"/>
                </a:solidFill>
                <a:latin typeface="Calibri" panose="020F0502020204030204" pitchFamily="34" charset="0"/>
                <a:cs typeface="Arial" panose="020B0604020202020204" pitchFamily="34" charset="0"/>
              </a:rPr>
              <a:t>Build </a:t>
            </a:r>
            <a:r>
              <a:rPr lang="en-GB" sz="2000" dirty="0">
                <a:solidFill>
                  <a:prstClr val="black"/>
                </a:solidFill>
                <a:latin typeface="Calibri" panose="020F0502020204030204" pitchFamily="34" charset="0"/>
                <a:cs typeface="Arial" panose="020B0604020202020204" pitchFamily="34" charset="0"/>
              </a:rPr>
              <a:t>on the existing innovative </a:t>
            </a:r>
            <a:r>
              <a:rPr lang="en-GB" sz="2000" dirty="0" smtClean="0">
                <a:solidFill>
                  <a:prstClr val="black"/>
                </a:solidFill>
                <a:latin typeface="Calibri" panose="020F0502020204030204" pitchFamily="34" charset="0"/>
                <a:cs typeface="Arial" panose="020B0604020202020204" pitchFamily="34" charset="0"/>
              </a:rPr>
              <a:t>on-demand </a:t>
            </a:r>
            <a:r>
              <a:rPr lang="en-GB" sz="2000" dirty="0">
                <a:solidFill>
                  <a:prstClr val="black"/>
                </a:solidFill>
                <a:latin typeface="Calibri" panose="020F0502020204030204" pitchFamily="34" charset="0"/>
                <a:cs typeface="Arial" panose="020B0604020202020204" pitchFamily="34" charset="0"/>
              </a:rPr>
              <a:t>bus services </a:t>
            </a:r>
            <a:r>
              <a:rPr lang="en-GB" sz="2000" dirty="0" smtClean="0">
                <a:solidFill>
                  <a:prstClr val="black"/>
                </a:solidFill>
                <a:latin typeface="Calibri" panose="020F0502020204030204" pitchFamily="34" charset="0"/>
                <a:cs typeface="Arial" panose="020B0604020202020204" pitchFamily="34" charset="0"/>
              </a:rPr>
              <a:t>to </a:t>
            </a:r>
            <a:r>
              <a:rPr lang="en-GB" sz="2000" dirty="0">
                <a:solidFill>
                  <a:prstClr val="black"/>
                </a:solidFill>
                <a:latin typeface="Calibri" panose="020F0502020204030204" pitchFamily="34" charset="0"/>
                <a:cs typeface="Arial" panose="020B0604020202020204" pitchFamily="34" charset="0"/>
              </a:rPr>
              <a:t>provide comprehensive and cohesive public transport links tailored to the region’s largely rural </a:t>
            </a:r>
            <a:r>
              <a:rPr lang="en-GB" sz="2000" dirty="0" smtClean="0">
                <a:solidFill>
                  <a:prstClr val="black"/>
                </a:solidFill>
                <a:latin typeface="Calibri" panose="020F0502020204030204" pitchFamily="34" charset="0"/>
                <a:cs typeface="Arial" panose="020B0604020202020204" pitchFamily="34" charset="0"/>
              </a:rPr>
              <a:t>economy.</a:t>
            </a:r>
          </a:p>
          <a:p>
            <a:pPr marL="285750" indent="-285750" defTabSz="457200" fontAlgn="base">
              <a:spcBef>
                <a:spcPct val="0"/>
              </a:spcBef>
              <a:spcAft>
                <a:spcPct val="0"/>
              </a:spcAft>
              <a:buFont typeface="Arial" panose="020B0604020202020204" pitchFamily="34" charset="0"/>
              <a:buChar char="•"/>
            </a:pPr>
            <a:r>
              <a:rPr lang="en-GB" sz="2000" dirty="0" smtClean="0">
                <a:solidFill>
                  <a:prstClr val="black"/>
                </a:solidFill>
                <a:latin typeface="Calibri" panose="020F0502020204030204" pitchFamily="34" charset="0"/>
                <a:cs typeface="Arial" panose="020B0604020202020204" pitchFamily="34" charset="0"/>
              </a:rPr>
              <a:t>The </a:t>
            </a:r>
            <a:r>
              <a:rPr lang="en-GB" sz="2000" dirty="0">
                <a:solidFill>
                  <a:prstClr val="black"/>
                </a:solidFill>
                <a:latin typeface="Calibri" panose="020F0502020204030204" pitchFamily="34" charset="0"/>
                <a:cs typeface="Arial" panose="020B0604020202020204" pitchFamily="34" charset="0"/>
              </a:rPr>
              <a:t>purpose is not to compete with scheduled services but to fill the gaps in provision in rural areas and to encourage more people to use public transport rather than use private cars in line with the Scottish Government priority to reduce carbon emissions</a:t>
            </a:r>
            <a:r>
              <a:rPr lang="en-GB" sz="2000" dirty="0" smtClean="0">
                <a:solidFill>
                  <a:prstClr val="black"/>
                </a:solidFill>
                <a:latin typeface="Calibri" panose="020F0502020204030204" pitchFamily="34" charset="0"/>
                <a:cs typeface="Arial" panose="020B0604020202020204" pitchFamily="34" charset="0"/>
              </a:rPr>
              <a:t>. </a:t>
            </a:r>
            <a:endParaRPr lang="en-GB" sz="2000" dirty="0">
              <a:solidFill>
                <a:prstClr val="black"/>
              </a:solidFill>
              <a:latin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6084168" y="4583332"/>
            <a:ext cx="2602632" cy="134019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Tree>
    <p:extLst>
      <p:ext uri="{BB962C8B-B14F-4D97-AF65-F5344CB8AC3E}">
        <p14:creationId xmlns:p14="http://schemas.microsoft.com/office/powerpoint/2010/main" val="205338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Bus Revolution - Project elements</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7" name="TextBox 6"/>
          <p:cNvSpPr txBox="1"/>
          <p:nvPr/>
        </p:nvSpPr>
        <p:spPr>
          <a:xfrm>
            <a:off x="37840" y="2017291"/>
            <a:ext cx="6838416" cy="2554545"/>
          </a:xfrm>
          <a:prstGeom prst="rect">
            <a:avLst/>
          </a:prstGeom>
          <a:noFill/>
        </p:spPr>
        <p:txBody>
          <a:bodyPr wrap="square" rtlCol="0">
            <a:spAutoFit/>
          </a:bodyPr>
          <a:lstStyle/>
          <a:p>
            <a:pPr marL="914400" lvl="1" indent="-457200" defTabSz="457200" fontAlgn="base">
              <a:spcBef>
                <a:spcPct val="0"/>
              </a:spcBef>
              <a:spcAft>
                <a:spcPct val="0"/>
              </a:spcAft>
              <a:buFont typeface="+mj-lt"/>
              <a:buAutoNum type="arabicPeriod"/>
            </a:pPr>
            <a:r>
              <a:rPr lang="en-GB" sz="2000" dirty="0" smtClean="0">
                <a:solidFill>
                  <a:prstClr val="black"/>
                </a:solidFill>
                <a:latin typeface="Calibri" panose="020F0502020204030204" pitchFamily="34" charset="0"/>
                <a:cs typeface="Arial" panose="020B0604020202020204" pitchFamily="34" charset="0"/>
              </a:rPr>
              <a:t>The development of an </a:t>
            </a:r>
            <a:r>
              <a:rPr lang="en-GB" sz="2000" dirty="0">
                <a:solidFill>
                  <a:prstClr val="black"/>
                </a:solidFill>
                <a:latin typeface="Calibri" panose="020F0502020204030204" pitchFamily="34" charset="0"/>
                <a:cs typeface="Arial" panose="020B0604020202020204" pitchFamily="34" charset="0"/>
              </a:rPr>
              <a:t>“uber-style” app to </a:t>
            </a:r>
            <a:r>
              <a:rPr lang="en-GB" sz="2000" dirty="0" smtClean="0">
                <a:solidFill>
                  <a:prstClr val="black"/>
                </a:solidFill>
                <a:latin typeface="Calibri" panose="020F0502020204030204" pitchFamily="34" charset="0"/>
                <a:cs typeface="Arial" panose="020B0604020202020204" pitchFamily="34" charset="0"/>
              </a:rPr>
              <a:t>enable customers to track </a:t>
            </a:r>
            <a:r>
              <a:rPr lang="en-GB" sz="2000" dirty="0">
                <a:solidFill>
                  <a:prstClr val="black"/>
                </a:solidFill>
                <a:latin typeface="Calibri" panose="020F0502020204030204" pitchFamily="34" charset="0"/>
                <a:cs typeface="Arial" panose="020B0604020202020204" pitchFamily="34" charset="0"/>
              </a:rPr>
              <a:t>the position of buses and book journeys within a reasonable response time. </a:t>
            </a:r>
            <a:endParaRPr lang="en-GB" sz="2000" dirty="0" smtClean="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Font typeface="+mj-lt"/>
              <a:buAutoNum type="arabicPeriod"/>
            </a:pPr>
            <a:endParaRPr lang="en-GB" sz="2000" dirty="0" smtClean="0">
              <a:solidFill>
                <a:prstClr val="black"/>
              </a:solidFill>
              <a:latin typeface="Calibri" panose="020F0502020204030204" pitchFamily="34" charset="0"/>
              <a:cs typeface="Arial" panose="020B0604020202020204" pitchFamily="34" charset="0"/>
            </a:endParaRPr>
          </a:p>
          <a:p>
            <a:pPr marL="914400" lvl="1" indent="-457200" defTabSz="457200" fontAlgn="base">
              <a:spcBef>
                <a:spcPct val="0"/>
              </a:spcBef>
              <a:spcAft>
                <a:spcPct val="0"/>
              </a:spcAft>
              <a:buFont typeface="+mj-lt"/>
              <a:buAutoNum type="arabicPeriod"/>
            </a:pPr>
            <a:r>
              <a:rPr lang="en-GB" sz="2000" dirty="0" smtClean="0">
                <a:solidFill>
                  <a:prstClr val="black"/>
                </a:solidFill>
                <a:latin typeface="Calibri" panose="020F0502020204030204" pitchFamily="34" charset="0"/>
                <a:cs typeface="Arial" panose="020B0604020202020204" pitchFamily="34" charset="0"/>
              </a:rPr>
              <a:t>An investment </a:t>
            </a:r>
            <a:r>
              <a:rPr lang="en-GB" sz="2000" dirty="0">
                <a:solidFill>
                  <a:prstClr val="black"/>
                </a:solidFill>
                <a:latin typeface="Calibri" panose="020F0502020204030204" pitchFamily="34" charset="0"/>
                <a:cs typeface="Arial" panose="020B0604020202020204" pitchFamily="34" charset="0"/>
              </a:rPr>
              <a:t>in </a:t>
            </a:r>
            <a:r>
              <a:rPr lang="en-GB" sz="2000" dirty="0" smtClean="0">
                <a:solidFill>
                  <a:prstClr val="black"/>
                </a:solidFill>
                <a:latin typeface="Calibri" panose="020F0502020204030204" pitchFamily="34" charset="0"/>
                <a:cs typeface="Arial" panose="020B0604020202020204" pitchFamily="34" charset="0"/>
              </a:rPr>
              <a:t>quality green </a:t>
            </a:r>
            <a:r>
              <a:rPr lang="en-GB" sz="2000" dirty="0">
                <a:solidFill>
                  <a:prstClr val="black"/>
                </a:solidFill>
                <a:latin typeface="Calibri" panose="020F0502020204030204" pitchFamily="34" charset="0"/>
                <a:cs typeface="Arial" panose="020B0604020202020204" pitchFamily="34" charset="0"/>
              </a:rPr>
              <a:t>fleet (electric buses</a:t>
            </a:r>
            <a:r>
              <a:rPr lang="en-GB" sz="2000" dirty="0" smtClean="0">
                <a:solidFill>
                  <a:prstClr val="black"/>
                </a:solidFill>
                <a:latin typeface="Calibri" panose="020F0502020204030204" pitchFamily="34" charset="0"/>
                <a:cs typeface="Arial" panose="020B0604020202020204" pitchFamily="34" charset="0"/>
              </a:rPr>
              <a:t>), </a:t>
            </a:r>
            <a:r>
              <a:rPr lang="en-GB" sz="2000" dirty="0">
                <a:solidFill>
                  <a:prstClr val="black"/>
                </a:solidFill>
                <a:latin typeface="Calibri" panose="020F0502020204030204" pitchFamily="34" charset="0"/>
                <a:cs typeface="Arial" panose="020B0604020202020204" pitchFamily="34" charset="0"/>
              </a:rPr>
              <a:t>to increase the flexibility </a:t>
            </a:r>
            <a:r>
              <a:rPr lang="en-GB" sz="2000" dirty="0" smtClean="0">
                <a:solidFill>
                  <a:prstClr val="black"/>
                </a:solidFill>
                <a:latin typeface="Calibri" panose="020F0502020204030204" pitchFamily="34" charset="0"/>
                <a:cs typeface="Arial" panose="020B0604020202020204" pitchFamily="34" charset="0"/>
              </a:rPr>
              <a:t>and hours of operation of </a:t>
            </a:r>
            <a:r>
              <a:rPr lang="en-GB" sz="2000" dirty="0">
                <a:solidFill>
                  <a:prstClr val="black"/>
                </a:solidFill>
                <a:latin typeface="Calibri" panose="020F0502020204030204" pitchFamily="34" charset="0"/>
                <a:cs typeface="Arial" panose="020B0604020202020204" pitchFamily="34" charset="0"/>
              </a:rPr>
              <a:t>on-demand bus provision across </a:t>
            </a:r>
            <a:r>
              <a:rPr lang="en-GB" sz="2000" dirty="0" smtClean="0">
                <a:solidFill>
                  <a:prstClr val="black"/>
                </a:solidFill>
                <a:latin typeface="Calibri" panose="020F0502020204030204" pitchFamily="34" charset="0"/>
                <a:cs typeface="Arial" panose="020B0604020202020204" pitchFamily="34" charset="0"/>
              </a:rPr>
              <a:t>Moray, </a:t>
            </a:r>
            <a:r>
              <a:rPr lang="en-GB" sz="2000" dirty="0">
                <a:solidFill>
                  <a:prstClr val="black"/>
                </a:solidFill>
                <a:latin typeface="Calibri" panose="020F0502020204030204" pitchFamily="34" charset="0"/>
                <a:cs typeface="Arial" panose="020B0604020202020204" pitchFamily="34" charset="0"/>
              </a:rPr>
              <a:t>with additional facilities such as on board </a:t>
            </a:r>
            <a:r>
              <a:rPr lang="en-GB" sz="2000" dirty="0" smtClean="0">
                <a:solidFill>
                  <a:prstClr val="black"/>
                </a:solidFill>
                <a:latin typeface="Calibri" panose="020F0502020204030204" pitchFamily="34" charset="0"/>
                <a:cs typeface="Arial" panose="020B0604020202020204" pitchFamily="34" charset="0"/>
              </a:rPr>
              <a:t>Wi-Fi, charging facilities etc.</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250" y="2132856"/>
            <a:ext cx="1663686" cy="94742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3356992"/>
            <a:ext cx="1677672" cy="105521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Tree>
    <p:extLst>
      <p:ext uri="{BB962C8B-B14F-4D97-AF65-F5344CB8AC3E}">
        <p14:creationId xmlns:p14="http://schemas.microsoft.com/office/powerpoint/2010/main" val="114961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Bus Revolution </a:t>
            </a:r>
            <a:r>
              <a:rPr lang="en-GB" sz="2400" b="1" dirty="0">
                <a:solidFill>
                  <a:srgbClr val="912371">
                    <a:lumMod val="60000"/>
                    <a:lumOff val="40000"/>
                  </a:srgbClr>
                </a:solidFill>
                <a:latin typeface="Calibri" panose="020F0502020204030204" pitchFamily="34" charset="0"/>
                <a:cs typeface="Arial" panose="020B0604020202020204" pitchFamily="34" charset="0"/>
              </a:rPr>
              <a:t>- Objectives and benefits</a:t>
            </a:r>
          </a:p>
        </p:txBody>
      </p:sp>
      <p:sp>
        <p:nvSpPr>
          <p:cNvPr id="3" name="Rectangle 2"/>
          <p:cNvSpPr/>
          <p:nvPr/>
        </p:nvSpPr>
        <p:spPr>
          <a:xfrm>
            <a:off x="378373" y="2001029"/>
            <a:ext cx="8308428" cy="2477601"/>
          </a:xfrm>
          <a:prstGeom prst="rect">
            <a:avLst/>
          </a:prstGeom>
        </p:spPr>
        <p:txBody>
          <a:bodyPr wrap="square">
            <a:spAutoFit/>
          </a:bodyPr>
          <a:lstStyle/>
          <a:p>
            <a:pPr marL="457200" indent="-457200" defTabSz="457200" fontAlgn="base">
              <a:spcBef>
                <a:spcPct val="0"/>
              </a:spcBef>
              <a:spcAft>
                <a:spcPts val="600"/>
              </a:spcAft>
              <a:buFont typeface="Arial" panose="020B0604020202020204" pitchFamily="34" charset="0"/>
              <a:buChar char="•"/>
            </a:pPr>
            <a:r>
              <a:rPr kumimoji="0" lang="en-GB" sz="2000" b="0" i="0" u="none" strike="noStrike" kern="0" cap="none" spc="0" normalizeH="0" baseline="0" noProof="0" dirty="0" smtClean="0">
                <a:ln>
                  <a:noFill/>
                </a:ln>
                <a:solidFill>
                  <a:prstClr val="black"/>
                </a:solidFill>
                <a:effectLst/>
                <a:uLnTx/>
                <a:uFillTx/>
              </a:rPr>
              <a:t>Increase the number of people using public transport to get to and from rural areas to places of work, education, etc. </a:t>
            </a:r>
          </a:p>
          <a:p>
            <a:pPr marL="457200" indent="-457200" defTabSz="457200" fontAlgn="base">
              <a:spcBef>
                <a:spcPct val="0"/>
              </a:spcBef>
              <a:spcAft>
                <a:spcPts val="600"/>
              </a:spcAft>
              <a:buFont typeface="Arial" panose="020B0604020202020204" pitchFamily="34" charset="0"/>
              <a:buChar char="•"/>
            </a:pPr>
            <a:r>
              <a:rPr kumimoji="0" lang="en-GB" sz="2000" b="0" i="0" u="none" strike="noStrike" kern="0" cap="none" spc="0" normalizeH="0" baseline="0" noProof="0" dirty="0" smtClean="0">
                <a:ln>
                  <a:noFill/>
                </a:ln>
                <a:solidFill>
                  <a:prstClr val="black"/>
                </a:solidFill>
                <a:effectLst/>
                <a:uLnTx/>
                <a:uFillTx/>
              </a:rPr>
              <a:t>Reduce the environmental impact of transport in the area.</a:t>
            </a:r>
          </a:p>
          <a:p>
            <a:pPr marL="457200" indent="-457200" defTabSz="457200" fontAlgn="base">
              <a:spcBef>
                <a:spcPct val="0"/>
              </a:spcBef>
              <a:spcAft>
                <a:spcPts val="600"/>
              </a:spcAft>
              <a:buFont typeface="Arial" panose="020B0604020202020204" pitchFamily="34" charset="0"/>
              <a:buChar char="•"/>
            </a:pPr>
            <a:r>
              <a:rPr kumimoji="0" lang="en-GB" sz="2000" b="0" i="0" u="none" strike="noStrike" kern="0" cap="none" spc="0" normalizeH="0" baseline="0" noProof="0" dirty="0" smtClean="0">
                <a:ln>
                  <a:noFill/>
                </a:ln>
                <a:solidFill>
                  <a:prstClr val="black"/>
                </a:solidFill>
                <a:effectLst/>
                <a:uLnTx/>
                <a:uFillTx/>
              </a:rPr>
              <a:t>Remove</a:t>
            </a:r>
            <a:r>
              <a:rPr lang="en-GB" sz="2000" kern="0" dirty="0" smtClean="0">
                <a:solidFill>
                  <a:prstClr val="black"/>
                </a:solidFill>
              </a:rPr>
              <a:t> </a:t>
            </a:r>
            <a:r>
              <a:rPr lang="en-GB" sz="2000" kern="0" dirty="0">
                <a:solidFill>
                  <a:prstClr val="black"/>
                </a:solidFill>
              </a:rPr>
              <a:t>significant barriers to labour market access and education by providing more efficient and accessible </a:t>
            </a:r>
            <a:r>
              <a:rPr lang="en-GB" sz="2000" kern="0" dirty="0" smtClean="0">
                <a:solidFill>
                  <a:prstClr val="black"/>
                </a:solidFill>
              </a:rPr>
              <a:t>local bus </a:t>
            </a:r>
            <a:r>
              <a:rPr lang="en-GB" sz="2000" kern="0" dirty="0">
                <a:solidFill>
                  <a:prstClr val="black"/>
                </a:solidFill>
              </a:rPr>
              <a:t>services</a:t>
            </a:r>
            <a:r>
              <a:rPr lang="en-GB" sz="2000" kern="0" dirty="0" smtClean="0">
                <a:solidFill>
                  <a:prstClr val="black"/>
                </a:solidFill>
              </a:rPr>
              <a:t>.</a:t>
            </a: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Potential to engage with larger </a:t>
            </a:r>
            <a:r>
              <a:rPr lang="en-GB" sz="2000" kern="0" dirty="0">
                <a:solidFill>
                  <a:prstClr val="black"/>
                </a:solidFill>
              </a:rPr>
              <a:t>employers in the area </a:t>
            </a:r>
            <a:r>
              <a:rPr lang="en-GB" sz="2000" kern="0" dirty="0" smtClean="0">
                <a:solidFill>
                  <a:prstClr val="black"/>
                </a:solidFill>
              </a:rPr>
              <a:t>regarding employee </a:t>
            </a:r>
            <a:r>
              <a:rPr lang="en-GB" sz="2000" kern="0" dirty="0">
                <a:solidFill>
                  <a:prstClr val="black"/>
                </a:solidFill>
              </a:rPr>
              <a:t>workplace </a:t>
            </a:r>
            <a:r>
              <a:rPr lang="en-GB" sz="2000" kern="0" dirty="0" smtClean="0">
                <a:solidFill>
                  <a:prstClr val="black"/>
                </a:solidFill>
              </a:rPr>
              <a:t>transport.</a:t>
            </a:r>
          </a:p>
        </p:txBody>
      </p:sp>
      <p:pic>
        <p:nvPicPr>
          <p:cNvPr id="8" name="Picture 7"/>
          <p:cNvPicPr>
            <a:picLocks noChangeAspect="1"/>
          </p:cNvPicPr>
          <p:nvPr/>
        </p:nvPicPr>
        <p:blipFill>
          <a:blip r:embed="rId4"/>
          <a:stretch>
            <a:fillRect/>
          </a:stretch>
        </p:blipFill>
        <p:spPr>
          <a:xfrm>
            <a:off x="6248189" y="4453640"/>
            <a:ext cx="2438611" cy="135342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Tree>
    <p:extLst>
      <p:ext uri="{BB962C8B-B14F-4D97-AF65-F5344CB8AC3E}">
        <p14:creationId xmlns:p14="http://schemas.microsoft.com/office/powerpoint/2010/main" val="36077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585663"/>
            <a:ext cx="1946468" cy="755105"/>
          </a:xfrm>
        </p:spPr>
      </p:pic>
      <p:sp>
        <p:nvSpPr>
          <p:cNvPr id="5" name="TextBox 4"/>
          <p:cNvSpPr txBox="1"/>
          <p:nvPr/>
        </p:nvSpPr>
        <p:spPr>
          <a:xfrm>
            <a:off x="378373" y="1455167"/>
            <a:ext cx="8308428" cy="461665"/>
          </a:xfrm>
          <a:prstGeom prst="rect">
            <a:avLst/>
          </a:prstGeom>
          <a:noFill/>
        </p:spPr>
        <p:txBody>
          <a:bodyPr wrap="square" rtlCol="0">
            <a:spAutoFit/>
          </a:bodyPr>
          <a:lstStyle/>
          <a:p>
            <a:pPr defTabSz="457200" fontAlgn="base">
              <a:spcBef>
                <a:spcPct val="0"/>
              </a:spcBef>
              <a:spcAft>
                <a:spcPct val="0"/>
              </a:spcAft>
            </a:pPr>
            <a:r>
              <a:rPr lang="en-GB" sz="2400" b="1" dirty="0" smtClean="0">
                <a:solidFill>
                  <a:srgbClr val="912371">
                    <a:lumMod val="60000"/>
                    <a:lumOff val="40000"/>
                  </a:srgbClr>
                </a:solidFill>
                <a:latin typeface="Calibri" panose="020F0502020204030204" pitchFamily="34" charset="0"/>
                <a:cs typeface="Arial" panose="020B0604020202020204" pitchFamily="34" charset="0"/>
              </a:rPr>
              <a:t>Bus Revolution – Engagement opportunities</a:t>
            </a:r>
            <a:endParaRPr lang="en-GB" sz="2400" b="1" dirty="0">
              <a:solidFill>
                <a:srgbClr val="912371">
                  <a:lumMod val="60000"/>
                  <a:lumOff val="40000"/>
                </a:srgbClr>
              </a:solidFill>
              <a:latin typeface="Calibri" panose="020F0502020204030204" pitchFamily="34" charset="0"/>
              <a:cs typeface="Arial" panose="020B0604020202020204" pitchFamily="34" charset="0"/>
            </a:endParaRPr>
          </a:p>
        </p:txBody>
      </p:sp>
      <p:sp>
        <p:nvSpPr>
          <p:cNvPr id="3" name="Rectangle 2"/>
          <p:cNvSpPr/>
          <p:nvPr/>
        </p:nvSpPr>
        <p:spPr>
          <a:xfrm>
            <a:off x="457199" y="2001029"/>
            <a:ext cx="8229602" cy="3323987"/>
          </a:xfrm>
          <a:prstGeom prst="rect">
            <a:avLst/>
          </a:prstGeom>
        </p:spPr>
        <p:txBody>
          <a:bodyPr wrap="square">
            <a:spAutoFit/>
          </a:bodyPr>
          <a:lstStyle/>
          <a:p>
            <a:pPr marL="457200" indent="-457200" defTabSz="457200" fontAlgn="base">
              <a:spcBef>
                <a:spcPct val="0"/>
              </a:spcBef>
              <a:spcAft>
                <a:spcPts val="600"/>
              </a:spcAft>
              <a:buFont typeface="Arial" panose="020B0604020202020204" pitchFamily="34" charset="0"/>
              <a:buChar char="•"/>
            </a:pPr>
            <a:r>
              <a:rPr kumimoji="0" lang="en-GB" sz="2000" b="0" i="0" u="none" strike="noStrike" kern="0" cap="none" spc="0" normalizeH="0" baseline="0" noProof="0" dirty="0" smtClean="0">
                <a:ln>
                  <a:noFill/>
                </a:ln>
                <a:solidFill>
                  <a:prstClr val="black"/>
                </a:solidFill>
                <a:effectLst/>
                <a:uLnTx/>
                <a:uFillTx/>
              </a:rPr>
              <a:t>Currently finalising</a:t>
            </a:r>
            <a:r>
              <a:rPr kumimoji="0" lang="en-GB" sz="2000" b="0" i="0" u="none" strike="noStrike" kern="0" cap="none" spc="0" normalizeH="0" noProof="0" dirty="0" smtClean="0">
                <a:ln>
                  <a:noFill/>
                </a:ln>
                <a:solidFill>
                  <a:prstClr val="black"/>
                </a:solidFill>
                <a:effectLst/>
                <a:uLnTx/>
                <a:uFillTx/>
              </a:rPr>
              <a:t> the first draft of the Outline Business Case, but looking to engage with businesses and the community during the next few months to gain views on the proposals for input to the final version by February 2021</a:t>
            </a:r>
            <a:r>
              <a:rPr kumimoji="0" lang="en-GB" sz="2000" b="0" i="0" u="none" strike="noStrike" kern="0" cap="none" spc="0" normalizeH="0" baseline="0" noProof="0" dirty="0" smtClean="0">
                <a:ln>
                  <a:noFill/>
                </a:ln>
                <a:solidFill>
                  <a:prstClr val="black"/>
                </a:solidFill>
                <a:effectLst/>
                <a:uLnTx/>
                <a:uFillTx/>
              </a:rPr>
              <a:t>. </a:t>
            </a:r>
          </a:p>
          <a:p>
            <a:pPr marL="457200" indent="-457200" defTabSz="457200" fontAlgn="base">
              <a:spcBef>
                <a:spcPct val="0"/>
              </a:spcBef>
              <a:spcAft>
                <a:spcPts val="600"/>
              </a:spcAft>
              <a:buFont typeface="Arial" panose="020B0604020202020204" pitchFamily="34" charset="0"/>
              <a:buChar char="•"/>
            </a:pPr>
            <a:r>
              <a:rPr kumimoji="0" lang="en-GB" sz="2000" b="0" i="0" u="none" strike="noStrike" kern="0" cap="none" spc="0" normalizeH="0" baseline="0" noProof="0" dirty="0" smtClean="0">
                <a:ln>
                  <a:noFill/>
                </a:ln>
                <a:solidFill>
                  <a:prstClr val="black"/>
                </a:solidFill>
                <a:effectLst/>
                <a:uLnTx/>
                <a:uFillTx/>
              </a:rPr>
              <a:t>An online survey is being promoted for residents in Moray to give views on</a:t>
            </a:r>
            <a:r>
              <a:rPr kumimoji="0" lang="en-GB" sz="2000" b="0" i="0" u="none" strike="noStrike" kern="0" cap="none" spc="0" normalizeH="0" noProof="0" dirty="0" smtClean="0">
                <a:ln>
                  <a:noFill/>
                </a:ln>
                <a:solidFill>
                  <a:prstClr val="black"/>
                </a:solidFill>
                <a:effectLst/>
                <a:uLnTx/>
                <a:uFillTx/>
              </a:rPr>
              <a:t> the project and specifically elements that would encourage them to increase usage</a:t>
            </a:r>
            <a:r>
              <a:rPr lang="en-GB" sz="2000" kern="0" dirty="0" smtClean="0">
                <a:solidFill>
                  <a:prstClr val="black"/>
                </a:solidFill>
              </a:rPr>
              <a:t>.</a:t>
            </a:r>
          </a:p>
          <a:p>
            <a:pPr marL="457200" indent="-457200" defTabSz="457200" fontAlgn="base">
              <a:spcBef>
                <a:spcPct val="0"/>
              </a:spcBef>
              <a:spcAft>
                <a:spcPts val="600"/>
              </a:spcAft>
              <a:buFont typeface="Arial" panose="020B0604020202020204" pitchFamily="34" charset="0"/>
              <a:buChar char="•"/>
            </a:pPr>
            <a:r>
              <a:rPr lang="en-GB" sz="2000" kern="0" dirty="0" smtClean="0">
                <a:solidFill>
                  <a:prstClr val="black"/>
                </a:solidFill>
              </a:rPr>
              <a:t>Will be looking for employers to engage regarding potential for workplace travel and will be scheduling a follow-up session for interested parties in early December.</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37731" y="283202"/>
            <a:ext cx="2734060" cy="9458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2470" y="594476"/>
            <a:ext cx="2446028" cy="846180"/>
          </a:xfrm>
          <a:prstGeom prst="rect">
            <a:avLst/>
          </a:prstGeom>
        </p:spPr>
      </p:pic>
    </p:spTree>
    <p:extLst>
      <p:ext uri="{BB962C8B-B14F-4D97-AF65-F5344CB8AC3E}">
        <p14:creationId xmlns:p14="http://schemas.microsoft.com/office/powerpoint/2010/main" val="2449536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B75D6007836B4F9C0924AC2AD89B62" ma:contentTypeVersion="20" ma:contentTypeDescription="Create a new document." ma:contentTypeScope="" ma:versionID="9ab5bfd8db9a10132cf3d6750250a109">
  <xsd:schema xmlns:xsd="http://www.w3.org/2001/XMLSchema" xmlns:xs="http://www.w3.org/2001/XMLSchema" xmlns:p="http://schemas.microsoft.com/office/2006/metadata/properties" xmlns:ns1="http://schemas.microsoft.com/sharepoint/v3" xmlns:ns2="242afee0-0bef-404a-9441-fe765dad4e6b" xmlns:ns3="http://schemas.microsoft.com/sharepoint/v4" xmlns:ns4="e6273bf1-896c-450c-912d-a86df1b75192" targetNamespace="http://schemas.microsoft.com/office/2006/metadata/properties" ma:root="true" ma:fieldsID="d5145caa6df92b27148b0fea2ab3a3ee" ns1:_="" ns2:_="" ns3:_="" ns4:_="">
    <xsd:import namespace="http://schemas.microsoft.com/sharepoint/v3"/>
    <xsd:import namespace="242afee0-0bef-404a-9441-fe765dad4e6b"/>
    <xsd:import namespace="http://schemas.microsoft.com/sharepoint/v4"/>
    <xsd:import namespace="e6273bf1-896c-450c-912d-a86df1b75192"/>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3:IconOverlay" minOccurs="0"/>
                <xsd:element ref="ns4:_x0025__x0020_Complete" minOccurs="0"/>
                <xsd:element ref="ns4:SR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1"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afee0-0bef-404a-9441-fe765dad4e6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273bf1-896c-450c-912d-a86df1b75192" elementFormDefault="qualified">
    <xsd:import namespace="http://schemas.microsoft.com/office/2006/documentManagement/types"/>
    <xsd:import namespace="http://schemas.microsoft.com/office/infopath/2007/PartnerControls"/>
    <xsd:element name="_x0025__x0020_Complete" ma:index="13" nillable="true" ma:displayName="% Complete" ma:hidden="true" ma:internalName="_x0025__x0020_Complete" ma:readOnly="false">
      <xsd:simpleType>
        <xsd:restriction base="dms:Text">
          <xsd:maxLength value="4"/>
        </xsd:restriction>
      </xsd:simpleType>
    </xsd:element>
    <xsd:element name="SRO" ma:index="14" nillable="true" ma:displayName="SRO" ma:description="Senior Responsible Officer" ma:hidden="true" ma:internalName="SRO"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B5CD9723927BE14DB15820DD1B7BA0C2" ma:contentTypeVersion="12" ma:contentTypeDescription="Create a new document." ma:contentTypeScope="" ma:versionID="ae5cc70b2d05712e0e4f948087e7db24">
  <xsd:schema xmlns:xsd="http://www.w3.org/2001/XMLSchema" xmlns:xs="http://www.w3.org/2001/XMLSchema" xmlns:p="http://schemas.microsoft.com/office/2006/metadata/properties" xmlns:ns2="35732836-48e3-4425-9553-0dd5e5f83d0d" xmlns:ns3="5eb890fd-ad7a-4e4a-9476-383d833a3f98" targetNamespace="http://schemas.microsoft.com/office/2006/metadata/properties" ma:root="true" ma:fieldsID="368ec8fbd45e94394c18575602e122a0" ns2:_="" ns3:_="">
    <xsd:import namespace="35732836-48e3-4425-9553-0dd5e5f83d0d"/>
    <xsd:import namespace="5eb890fd-ad7a-4e4a-9476-383d833a3f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32836-48e3-4425-9553-0dd5e5f83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b890fd-ad7a-4e4a-9476-383d833a3f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69AA3E-CD14-4EC7-B08D-4604ED59654A}"/>
</file>

<file path=customXml/itemProps2.xml><?xml version="1.0" encoding="utf-8"?>
<ds:datastoreItem xmlns:ds="http://schemas.openxmlformats.org/officeDocument/2006/customXml" ds:itemID="{FEA4708F-6B60-4D3F-A3CC-0C6D0E5AB827}"/>
</file>

<file path=customXml/itemProps3.xml><?xml version="1.0" encoding="utf-8"?>
<ds:datastoreItem xmlns:ds="http://schemas.openxmlformats.org/officeDocument/2006/customXml" ds:itemID="{BCBF18C9-F81E-4648-8322-452ED71D3C45}"/>
</file>

<file path=customXml/itemProps4.xml><?xml version="1.0" encoding="utf-8"?>
<ds:datastoreItem xmlns:ds="http://schemas.openxmlformats.org/officeDocument/2006/customXml" ds:itemID="{D93D92E6-35AF-4D54-A67C-2B420078E93B}"/>
</file>

<file path=docProps/app.xml><?xml version="1.0" encoding="utf-8"?>
<Properties xmlns="http://schemas.openxmlformats.org/officeDocument/2006/extended-properties" xmlns:vt="http://schemas.openxmlformats.org/officeDocument/2006/docPropsVTypes">
  <Template/>
  <TotalTime>6805</TotalTime>
  <Words>331</Words>
  <Application>Microsoft Office PowerPoint</Application>
  <PresentationFormat>On-screen Show (4:3)</PresentationFormat>
  <Paragraphs>27</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 </vt:lpstr>
      <vt:lpstr> </vt:lpstr>
      <vt:lpstr> </vt:lpstr>
      <vt:lpstr> </vt:lpstr>
    </vt:vector>
  </TitlesOfParts>
  <Company>The Moray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Jane.Clark</dc:creator>
  <cp:lastModifiedBy>David Moreton</cp:lastModifiedBy>
  <cp:revision>246</cp:revision>
  <dcterms:created xsi:type="dcterms:W3CDTF">2014-05-19T15:50:38Z</dcterms:created>
  <dcterms:modified xsi:type="dcterms:W3CDTF">2020-10-23T13:01:26Z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0x010100B5CD9723927BE14DB15820DD1B7BA0C2</vt:lpwstr>
  </property>
  <property fmtid="{D5CDD505-2E9C-101B-9397-08002B2CF9AE}" pid="3" name="_dlc_DocIdItemGuid">
    <vt:lpwstr>67b87337-006c-400a-b850-3e769d61eafa</vt:lpwstr>
  </property>
</Properties>
</file>