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11"/>
  </p:notesMasterIdLst>
  <p:sldIdLst>
    <p:sldId id="331" r:id="rId6"/>
    <p:sldId id="332" r:id="rId7"/>
    <p:sldId id="339" r:id="rId8"/>
    <p:sldId id="340" r:id="rId9"/>
    <p:sldId id="34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3" clrIdx="0"/>
  <p:cmAuthor id="1" name="David Moreton" initials="DM" lastIdx="4" clrIdx="1"/>
  <p:cmAuthor id="2" name="Rhona Gunn" initials="RG" lastIdx="5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0C2"/>
    <a:srgbClr val="1EB872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41" autoAdjust="0"/>
    <p:restoredTop sz="75844" autoAdjust="0"/>
  </p:normalViewPr>
  <p:slideViewPr>
    <p:cSldViewPr>
      <p:cViewPr varScale="1">
        <p:scale>
          <a:sx n="73" d="100"/>
          <a:sy n="73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0" d="100"/>
          <a:sy n="90" d="100"/>
        </p:scale>
        <p:origin x="-2118" y="18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55FE-4AA9-43B7-A23C-421AA84389E9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63ACC-70BD-4412-89B5-F5DC5D438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5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63ACC-70BD-4412-89B5-F5DC5D438F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8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71F9D-B4B4-4ECA-8A8D-955DFED1D4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71F9D-B4B4-4ECA-8A8D-955DFED1D4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7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71F9D-B4B4-4ECA-8A8D-955DFED1D4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6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71F9D-B4B4-4ECA-8A8D-955DFED1D4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6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28E-FAF7-4437-8E22-1AB845BAECF6}" type="datetimeFigureOut">
              <a:rPr lang="en-US" smtClean="0"/>
              <a:pPr/>
              <a:t>10/29/2020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C809-A32A-4BDF-8B91-A05A3437D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8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28E-FAF7-4437-8E22-1AB845BAECF6}" type="datetimeFigureOut">
              <a:rPr lang="en-US" smtClean="0"/>
              <a:pPr/>
              <a:t>10/29/2020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C809-A32A-4BDF-8B91-A05A3437D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3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28E-FAF7-4437-8E22-1AB845BAECF6}" type="datetimeFigureOut">
              <a:rPr lang="en-US" smtClean="0"/>
              <a:pPr/>
              <a:t>10/29/2020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C809-A32A-4BDF-8B91-A05A3437D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6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28E-FAF7-4437-8E22-1AB845BAECF6}" type="datetimeFigureOut">
              <a:rPr lang="en-US" smtClean="0"/>
              <a:pPr/>
              <a:t>10/29/2020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C809-A32A-4BDF-8B91-A05A3437D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3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28E-FAF7-4437-8E22-1AB845BAECF6}" type="datetimeFigureOut">
              <a:rPr lang="en-US" smtClean="0"/>
              <a:pPr/>
              <a:t>10/29/2020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C809-A32A-4BDF-8B91-A05A3437D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28E-FAF7-4437-8E22-1AB845BAECF6}" type="datetimeFigureOut">
              <a:rPr lang="en-US" smtClean="0"/>
              <a:pPr/>
              <a:t>10/29/2020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C809-A32A-4BDF-8B91-A05A3437D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6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28E-FAF7-4437-8E22-1AB845BAECF6}" type="datetimeFigureOut">
              <a:rPr lang="en-US" smtClean="0"/>
              <a:pPr/>
              <a:t>10/29/2020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C809-A32A-4BDF-8B91-A05A3437D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3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28E-FAF7-4437-8E22-1AB845BAECF6}" type="datetimeFigureOut">
              <a:rPr lang="en-US" smtClean="0"/>
              <a:pPr/>
              <a:t>10/29/2020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C809-A32A-4BDF-8B91-A05A3437D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1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28E-FAF7-4437-8E22-1AB845BAECF6}" type="datetimeFigureOut">
              <a:rPr lang="en-US" smtClean="0"/>
              <a:pPr/>
              <a:t>10/29/2020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C809-A32A-4BDF-8B91-A05A3437D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6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28E-FAF7-4437-8E22-1AB845BAECF6}" type="datetimeFigureOut">
              <a:rPr lang="en-US" smtClean="0"/>
              <a:pPr/>
              <a:t>10/29/2020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C809-A32A-4BDF-8B91-A05A3437D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28E-FAF7-4437-8E22-1AB845BAECF6}" type="datetimeFigureOut">
              <a:rPr lang="en-US" smtClean="0"/>
              <a:pPr/>
              <a:t>10/29/2020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C809-A32A-4BDF-8B91-A05A3437D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8A28E-FAF7-4437-8E22-1AB845BAECF6}" type="datetimeFigureOut">
              <a:rPr lang="en-US" smtClean="0"/>
              <a:pPr/>
              <a:t>10/29/2020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6C809-A32A-4BDF-8B91-A05A3437D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93" y="1926412"/>
            <a:ext cx="4104456" cy="174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43711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040C2"/>
                </a:solidFill>
              </a:rPr>
              <a:t>Moray Chamber of Commerce Webinar</a:t>
            </a:r>
          </a:p>
          <a:p>
            <a:pPr algn="ctr"/>
            <a:r>
              <a:rPr lang="en-GB" sz="2400" dirty="0" smtClean="0">
                <a:solidFill>
                  <a:srgbClr val="E040C2"/>
                </a:solidFill>
              </a:rPr>
              <a:t>Cultural Quarter</a:t>
            </a:r>
            <a:endParaRPr lang="en-GB" sz="2400" dirty="0">
              <a:solidFill>
                <a:srgbClr val="E040C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5"/>
            <a:ext cx="3854698" cy="13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85663"/>
            <a:ext cx="1946468" cy="755105"/>
          </a:xfrm>
        </p:spPr>
      </p:pic>
      <p:sp>
        <p:nvSpPr>
          <p:cNvPr id="5" name="TextBox 4"/>
          <p:cNvSpPr txBox="1"/>
          <p:nvPr/>
        </p:nvSpPr>
        <p:spPr>
          <a:xfrm>
            <a:off x="378373" y="1455167"/>
            <a:ext cx="830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912371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Cultural Quarter- </a:t>
            </a:r>
            <a:r>
              <a:rPr lang="en-GB" sz="2400" b="1" dirty="0" smtClean="0">
                <a:solidFill>
                  <a:srgbClr val="912371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Project overview</a:t>
            </a:r>
            <a:endParaRPr lang="en-GB" sz="2400" b="1" dirty="0">
              <a:solidFill>
                <a:srgbClr val="912371">
                  <a:lumMod val="60000"/>
                  <a:lumOff val="40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50382" y="2060848"/>
            <a:ext cx="80100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Culture-led regeneration is an emerging trend amongst many UK cities and towns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There is strong evidence that investment in culture and creativity has the potential of generating socio-economic impacts such as strengthening communities and skills, increasing employment and boosting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tourism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2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7932"/>
            <a:ext cx="2602632" cy="1330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70" y="594476"/>
            <a:ext cx="2446028" cy="8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85663"/>
            <a:ext cx="1946468" cy="755105"/>
          </a:xfrm>
        </p:spPr>
      </p:pic>
      <p:sp>
        <p:nvSpPr>
          <p:cNvPr id="5" name="TextBox 4"/>
          <p:cNvSpPr txBox="1"/>
          <p:nvPr/>
        </p:nvSpPr>
        <p:spPr>
          <a:xfrm>
            <a:off x="378373" y="1455167"/>
            <a:ext cx="830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912371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Cultural Quarter - </a:t>
            </a:r>
            <a:r>
              <a:rPr lang="en-GB" sz="2400" b="1" dirty="0" smtClean="0">
                <a:solidFill>
                  <a:srgbClr val="912371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Project elements</a:t>
            </a:r>
            <a:endParaRPr lang="en-GB" sz="2400" b="1" dirty="0">
              <a:solidFill>
                <a:srgbClr val="912371">
                  <a:lumMod val="60000"/>
                  <a:lumOff val="40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40" y="2017291"/>
            <a:ext cx="68384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Refurbishment of Grant Lodge to create a high quality heritage attraction; designed to increase the number of visitors to Moray and encourage people to stay longer in the area. 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Refurbishment, extension, and rebranding of the Town Hall to house a multi-purpose theatre/ performance space, small cinema, rehearsal rooms; to create an improved cultural offering and support local creative industries.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Provision of a high quality hotel; to address a much-needed and long acknowledged market gap in the region’s tourism infrastructure, and open up Moray’s tourism industry to new markets.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70" y="594476"/>
            <a:ext cx="2446028" cy="846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2132856"/>
            <a:ext cx="1902117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024" y="4293095"/>
            <a:ext cx="3308448" cy="1876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93095"/>
            <a:ext cx="2290276" cy="1872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85663"/>
            <a:ext cx="1946468" cy="755105"/>
          </a:xfrm>
        </p:spPr>
      </p:pic>
      <p:sp>
        <p:nvSpPr>
          <p:cNvPr id="5" name="TextBox 4"/>
          <p:cNvSpPr txBox="1"/>
          <p:nvPr/>
        </p:nvSpPr>
        <p:spPr>
          <a:xfrm>
            <a:off x="378373" y="1455167"/>
            <a:ext cx="830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912371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Cultural Quarter - </a:t>
            </a:r>
            <a:r>
              <a:rPr lang="en-GB" sz="2400" b="1" dirty="0">
                <a:solidFill>
                  <a:srgbClr val="912371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Objectives and benefits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373" y="2001029"/>
            <a:ext cx="83084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prstClr val="black"/>
                </a:solidFill>
              </a:rPr>
              <a:t>Increase tourism in Moray by providing a focal point to draw in additional visitors and signpost them to attractions right across the area. </a:t>
            </a:r>
          </a:p>
          <a:p>
            <a:pPr marL="457200" indent="-45720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kern="0" dirty="0" smtClean="0">
                <a:solidFill>
                  <a:prstClr val="black"/>
                </a:solidFill>
              </a:rPr>
              <a:t>Create an </a:t>
            </a:r>
            <a:r>
              <a:rPr lang="en-GB" sz="2000" kern="0" dirty="0">
                <a:solidFill>
                  <a:prstClr val="black"/>
                </a:solidFill>
              </a:rPr>
              <a:t>enhanced cultural and evening economy offering which will help to attract and retain young people in the area. </a:t>
            </a:r>
          </a:p>
          <a:p>
            <a:pPr marL="457200" indent="-45720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kern="0" dirty="0" smtClean="0">
                <a:solidFill>
                  <a:prstClr val="black"/>
                </a:solidFill>
              </a:rPr>
              <a:t>Increase </a:t>
            </a:r>
            <a:r>
              <a:rPr lang="en-GB" sz="2000" kern="0" dirty="0">
                <a:solidFill>
                  <a:prstClr val="black"/>
                </a:solidFill>
              </a:rPr>
              <a:t>the number of start-up businesses in the tourism/creative </a:t>
            </a:r>
            <a:r>
              <a:rPr lang="en-GB" sz="2000" kern="0" dirty="0" smtClean="0">
                <a:solidFill>
                  <a:prstClr val="black"/>
                </a:solidFill>
              </a:rPr>
              <a:t>sectors.</a:t>
            </a:r>
            <a:endParaRPr lang="en-GB" sz="2000" kern="0" dirty="0" smtClean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70" y="594476"/>
            <a:ext cx="2446028" cy="846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4293096"/>
            <a:ext cx="3151262" cy="18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85663"/>
            <a:ext cx="1946468" cy="755105"/>
          </a:xfrm>
        </p:spPr>
      </p:pic>
      <p:sp>
        <p:nvSpPr>
          <p:cNvPr id="5" name="TextBox 4"/>
          <p:cNvSpPr txBox="1"/>
          <p:nvPr/>
        </p:nvSpPr>
        <p:spPr>
          <a:xfrm>
            <a:off x="378373" y="1455167"/>
            <a:ext cx="830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912371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Cultural Quarter – </a:t>
            </a:r>
            <a:r>
              <a:rPr lang="en-GB" sz="2400" b="1" dirty="0" smtClean="0">
                <a:solidFill>
                  <a:srgbClr val="912371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Engagement opportunities</a:t>
            </a:r>
            <a:endParaRPr lang="en-GB" sz="2400" b="1" dirty="0">
              <a:solidFill>
                <a:srgbClr val="912371">
                  <a:lumMod val="60000"/>
                  <a:lumOff val="40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" y="2001029"/>
            <a:ext cx="8229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prstClr val="black"/>
                </a:solidFill>
              </a:rPr>
              <a:t>Extend the local consultation process to involve more users and/or </a:t>
            </a:r>
            <a:r>
              <a:rPr lang="en-GB" sz="2000" kern="0" dirty="0" smtClean="0">
                <a:solidFill>
                  <a:prstClr val="black"/>
                </a:solidFill>
              </a:rPr>
              <a:t>interested parties to </a:t>
            </a:r>
            <a:r>
              <a:rPr lang="en-GB" sz="2000" kern="0" dirty="0" smtClean="0">
                <a:solidFill>
                  <a:prstClr val="black"/>
                </a:solidFill>
              </a:rPr>
              <a:t>engage regarding </a:t>
            </a:r>
            <a:r>
              <a:rPr lang="en-GB" sz="2000" kern="0" dirty="0" smtClean="0">
                <a:solidFill>
                  <a:prstClr val="black"/>
                </a:solidFill>
              </a:rPr>
              <a:t>development of the facilities at both Grant Lodge and Elgin Town Hall and </a:t>
            </a:r>
            <a:r>
              <a:rPr lang="en-GB" sz="2000" kern="0" dirty="0" smtClean="0">
                <a:solidFill>
                  <a:prstClr val="black"/>
                </a:solidFill>
              </a:rPr>
              <a:t>will be scheduling a follow-up session for interested parties in early December.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31" y="283202"/>
            <a:ext cx="2734060" cy="945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70" y="594476"/>
            <a:ext cx="2446028" cy="8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D9723927BE14DB15820DD1B7BA0C2" ma:contentTypeVersion="12" ma:contentTypeDescription="Create a new document." ma:contentTypeScope="" ma:versionID="ae5cc70b2d05712e0e4f948087e7db24">
  <xsd:schema xmlns:xsd="http://www.w3.org/2001/XMLSchema" xmlns:xs="http://www.w3.org/2001/XMLSchema" xmlns:p="http://schemas.microsoft.com/office/2006/metadata/properties" xmlns:ns2="35732836-48e3-4425-9553-0dd5e5f83d0d" xmlns:ns3="5eb890fd-ad7a-4e4a-9476-383d833a3f98" targetNamespace="http://schemas.microsoft.com/office/2006/metadata/properties" ma:root="true" ma:fieldsID="368ec8fbd45e94394c18575602e122a0" ns2:_="" ns3:_="">
    <xsd:import namespace="35732836-48e3-4425-9553-0dd5e5f83d0d"/>
    <xsd:import namespace="5eb890fd-ad7a-4e4a-9476-383d833a3f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32836-48e3-4425-9553-0dd5e5f83d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890fd-ad7a-4e4a-9476-383d833a3f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3D92E6-35AF-4D54-A67C-2B420078E93B}"/>
</file>

<file path=customXml/itemProps2.xml><?xml version="1.0" encoding="utf-8"?>
<ds:datastoreItem xmlns:ds="http://schemas.openxmlformats.org/officeDocument/2006/customXml" ds:itemID="{F5325234-5684-463A-BC37-1769DD683C1E}"/>
</file>

<file path=customXml/itemProps3.xml><?xml version="1.0" encoding="utf-8"?>
<ds:datastoreItem xmlns:ds="http://schemas.openxmlformats.org/officeDocument/2006/customXml" ds:itemID="{0B2852A9-5972-46C9-B17C-427EDB722101}"/>
</file>

<file path=customXml/itemProps4.xml><?xml version="1.0" encoding="utf-8"?>
<ds:datastoreItem xmlns:ds="http://schemas.openxmlformats.org/officeDocument/2006/customXml" ds:itemID="{B569AA3E-CD14-4EC7-B08D-4604ED5965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6834</TotalTime>
  <Words>275</Words>
  <Application>Microsoft Office PowerPoint</Application>
  <PresentationFormat>On-screen Show (4:3)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 </vt:lpstr>
      <vt:lpstr> </vt:lpstr>
      <vt:lpstr> </vt:lpstr>
      <vt:lpstr> 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Jane.Clark</dc:creator>
  <cp:lastModifiedBy>David Moreton</cp:lastModifiedBy>
  <cp:revision>249</cp:revision>
  <dcterms:created xsi:type="dcterms:W3CDTF">2014-05-19T15:50:38Z</dcterms:created>
  <dcterms:modified xsi:type="dcterms:W3CDTF">2020-10-29T10:55:37Z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0x010100B5CD9723927BE14DB15820DD1B7BA0C2</vt:lpwstr>
  </property>
  <property fmtid="{D5CDD505-2E9C-101B-9397-08002B2CF9AE}" pid="3" name="_dlc_DocIdItemGuid">
    <vt:lpwstr>6f54f125-68e2-4aca-8626-14608bc6d8cd</vt:lpwstr>
  </property>
</Properties>
</file>