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5"/>
  </p:sldMasterIdLst>
  <p:notesMasterIdLst>
    <p:notesMasterId r:id="rId11"/>
  </p:notesMasterIdLst>
  <p:sldIdLst>
    <p:sldId id="331" r:id="rId6"/>
    <p:sldId id="332" r:id="rId7"/>
    <p:sldId id="339" r:id="rId8"/>
    <p:sldId id="340" r:id="rId9"/>
    <p:sldId id="34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dministrator" initials="A" lastIdx="13" clrIdx="0"/>
  <p:cmAuthor id="1" name="David Moreton" initials="DM" lastIdx="4" clrIdx="1"/>
  <p:cmAuthor id="2" name="Rhona Gunn" initials="RG" lastIdx="58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40C2"/>
    <a:srgbClr val="1EB872"/>
    <a:srgbClr val="00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441" autoAdjust="0"/>
    <p:restoredTop sz="75844" autoAdjust="0"/>
  </p:normalViewPr>
  <p:slideViewPr>
    <p:cSldViewPr>
      <p:cViewPr varScale="1">
        <p:scale>
          <a:sx n="73" d="100"/>
          <a:sy n="73" d="100"/>
        </p:scale>
        <p:origin x="17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90" d="100"/>
          <a:sy n="90" d="100"/>
        </p:scale>
        <p:origin x="-2118" y="184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commentAuthors" Target="commentAuthors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1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3355FE-4AA9-43B7-A23C-421AA84389E9}" type="datetimeFigureOut">
              <a:rPr lang="en-GB" smtClean="0"/>
              <a:t>03/11/2020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B63ACC-70BD-4412-89B5-F5DC5D438F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99593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B63ACC-70BD-4412-89B5-F5DC5D438FDB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9808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E071F9D-B4B4-4ECA-8A8D-955DFED1D427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9932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E071F9D-B4B4-4ECA-8A8D-955DFED1D427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35731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E071F9D-B4B4-4ECA-8A8D-955DFED1D427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11640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E071F9D-B4B4-4ECA-8A8D-955DFED1D427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19604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8A28E-FAF7-4437-8E22-1AB845BAECF6}" type="datetimeFigureOut">
              <a:rPr lang="en-US" smtClean="0"/>
              <a:pPr/>
              <a:t>11/3/2020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6C809-A32A-4BDF-8B91-A05A3437DCE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185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8A28E-FAF7-4437-8E22-1AB845BAECF6}" type="datetimeFigureOut">
              <a:rPr lang="en-US" smtClean="0"/>
              <a:pPr/>
              <a:t>11/3/2020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6C809-A32A-4BDF-8B91-A05A3437DCE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4430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8A28E-FAF7-4437-8E22-1AB845BAECF6}" type="datetimeFigureOut">
              <a:rPr lang="en-US" smtClean="0"/>
              <a:pPr/>
              <a:t>11/3/2020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6C809-A32A-4BDF-8B91-A05A3437DCE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8464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8A28E-FAF7-4437-8E22-1AB845BAECF6}" type="datetimeFigureOut">
              <a:rPr lang="en-US" smtClean="0"/>
              <a:pPr/>
              <a:t>11/3/2020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6C809-A32A-4BDF-8B91-A05A3437DCE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3135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8A28E-FAF7-4437-8E22-1AB845BAECF6}" type="datetimeFigureOut">
              <a:rPr lang="en-US" smtClean="0"/>
              <a:pPr/>
              <a:t>11/3/2020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6C809-A32A-4BDF-8B91-A05A3437DCE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8684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8A28E-FAF7-4437-8E22-1AB845BAECF6}" type="datetimeFigureOut">
              <a:rPr lang="en-US" smtClean="0"/>
              <a:pPr/>
              <a:t>11/3/2020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6C809-A32A-4BDF-8B91-A05A3437DCE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9567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8A28E-FAF7-4437-8E22-1AB845BAECF6}" type="datetimeFigureOut">
              <a:rPr lang="en-US" smtClean="0"/>
              <a:pPr/>
              <a:t>11/3/2020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6C809-A32A-4BDF-8B91-A05A3437DCE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733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8A28E-FAF7-4437-8E22-1AB845BAECF6}" type="datetimeFigureOut">
              <a:rPr lang="en-US" smtClean="0"/>
              <a:pPr/>
              <a:t>11/3/2020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6C809-A32A-4BDF-8B91-A05A3437DCE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4612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8A28E-FAF7-4437-8E22-1AB845BAECF6}" type="datetimeFigureOut">
              <a:rPr lang="en-US" smtClean="0"/>
              <a:pPr/>
              <a:t>11/3/2020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6C809-A32A-4BDF-8B91-A05A3437DCE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863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8A28E-FAF7-4437-8E22-1AB845BAECF6}" type="datetimeFigureOut">
              <a:rPr lang="en-US" smtClean="0"/>
              <a:pPr/>
              <a:t>11/3/2020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6C809-A32A-4BDF-8B91-A05A3437DCE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624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8A28E-FAF7-4437-8E22-1AB845BAECF6}" type="datetimeFigureOut">
              <a:rPr lang="en-US" smtClean="0"/>
              <a:pPr/>
              <a:t>11/3/2020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6C809-A32A-4BDF-8B91-A05A3437DCE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4742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68A28E-FAF7-4437-8E22-1AB845BAECF6}" type="datetimeFigureOut">
              <a:rPr lang="en-US" smtClean="0"/>
              <a:pPr/>
              <a:t>11/3/2020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06C809-A32A-4BDF-8B91-A05A3437DCE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675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microsoft.com/office/2007/relationships/hdphoto" Target="../media/hdphoto1.wdp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5793" y="1926412"/>
            <a:ext cx="4104456" cy="17463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187624" y="4437112"/>
            <a:ext cx="70567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E040C2"/>
                </a:solidFill>
              </a:rPr>
              <a:t>Moray Chamber of Commerce Webinar</a:t>
            </a:r>
          </a:p>
          <a:p>
            <a:pPr algn="ctr"/>
            <a:r>
              <a:rPr lang="en-GB" sz="2400" dirty="0">
                <a:solidFill>
                  <a:srgbClr val="E040C2"/>
                </a:solidFill>
              </a:rPr>
              <a:t>Business Enterprise Hub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132855"/>
            <a:ext cx="3854698" cy="1333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1763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 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" y="585663"/>
            <a:ext cx="1946468" cy="755105"/>
          </a:xfrm>
        </p:spPr>
      </p:pic>
      <p:sp>
        <p:nvSpPr>
          <p:cNvPr id="5" name="TextBox 4"/>
          <p:cNvSpPr txBox="1"/>
          <p:nvPr/>
        </p:nvSpPr>
        <p:spPr>
          <a:xfrm>
            <a:off x="378373" y="1455167"/>
            <a:ext cx="83084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GB" sz="2400" b="1" dirty="0">
                <a:solidFill>
                  <a:srgbClr val="912371">
                    <a:lumMod val="60000"/>
                    <a:lumOff val="40000"/>
                  </a:srgb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Business Enterprise Hub  - Project overview</a:t>
            </a:r>
          </a:p>
        </p:txBody>
      </p:sp>
      <p:sp>
        <p:nvSpPr>
          <p:cNvPr id="8" name="TextBox 6"/>
          <p:cNvSpPr txBox="1"/>
          <p:nvPr/>
        </p:nvSpPr>
        <p:spPr>
          <a:xfrm>
            <a:off x="450382" y="2060848"/>
            <a:ext cx="801005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lvl="0" indent="-285750" defTabSz="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</a:rPr>
              <a:t>to support new business start-ups, and the upscaling of existing micro businesses </a:t>
            </a:r>
          </a:p>
          <a:p>
            <a:pPr marL="342900" lvl="0" indent="-342900" defTabSz="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</a:rPr>
              <a:t>through education, research and co-location of business support functions and facilities</a:t>
            </a:r>
            <a:endParaRPr lang="en-US" sz="2000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2470" y="594476"/>
            <a:ext cx="2446028" cy="84618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1732" y="4980173"/>
            <a:ext cx="2378579" cy="1221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33890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 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" y="585663"/>
            <a:ext cx="1946468" cy="755105"/>
          </a:xfrm>
        </p:spPr>
      </p:pic>
      <p:sp>
        <p:nvSpPr>
          <p:cNvPr id="5" name="TextBox 4"/>
          <p:cNvSpPr txBox="1"/>
          <p:nvPr/>
        </p:nvSpPr>
        <p:spPr>
          <a:xfrm>
            <a:off x="378373" y="1455167"/>
            <a:ext cx="83084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GB" sz="2400" b="1" dirty="0">
                <a:solidFill>
                  <a:srgbClr val="912371">
                    <a:lumMod val="60000"/>
                    <a:lumOff val="40000"/>
                  </a:srgb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Business Enterprise Hub - Project elements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199" y="1916832"/>
            <a:ext cx="8229601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defTabSz="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sz="2000" dirty="0"/>
              <a:t>Multi-purpose refurbished/regenerated space in Elgin</a:t>
            </a:r>
          </a:p>
          <a:p>
            <a:pPr marL="342900" indent="-342900" defTabSz="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GB" sz="700" dirty="0"/>
          </a:p>
          <a:p>
            <a:pPr marL="342900" indent="-342900" defTabSz="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sz="2000" dirty="0"/>
              <a:t>Access to a full range of practitioner-led education, training, and research</a:t>
            </a:r>
          </a:p>
          <a:p>
            <a:pPr marL="342900" indent="-342900" defTabSz="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GB" sz="700" dirty="0"/>
          </a:p>
          <a:p>
            <a:pPr marL="342900" indent="-342900" defTabSz="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sz="2000" dirty="0"/>
              <a:t>Co-location of business support services and facilities including:</a:t>
            </a:r>
          </a:p>
          <a:p>
            <a:pPr marL="342900" indent="-342900" defTabSz="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742950" lvl="1" indent="-285750" defTabSz="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sz="1600" dirty="0"/>
              <a:t>Business start-up support</a:t>
            </a:r>
          </a:p>
          <a:p>
            <a:pPr marL="742950" lvl="1" indent="-285750" defTabSz="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sz="1600" dirty="0"/>
              <a:t>Business Accelerator programmes</a:t>
            </a:r>
          </a:p>
          <a:p>
            <a:pPr marL="742950" lvl="1" indent="-285750" defTabSz="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sz="1600" dirty="0"/>
              <a:t>Executive business courses</a:t>
            </a:r>
          </a:p>
          <a:p>
            <a:pPr marL="742950" lvl="1" indent="-285750" defTabSz="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sz="1600" dirty="0"/>
              <a:t>Business CPD courses</a:t>
            </a:r>
          </a:p>
          <a:p>
            <a:pPr marL="742950" lvl="1" indent="-285750" defTabSz="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sz="1600" dirty="0"/>
              <a:t>Consultancy </a:t>
            </a:r>
          </a:p>
          <a:p>
            <a:pPr marL="742950" lvl="1" indent="-285750" defTabSz="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sz="1600" dirty="0"/>
              <a:t>Mentoring and coaching support </a:t>
            </a:r>
          </a:p>
          <a:p>
            <a:pPr marL="742950" lvl="1" indent="-285750" defTabSz="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sz="1600" dirty="0"/>
              <a:t>Networking opportunities</a:t>
            </a:r>
          </a:p>
          <a:p>
            <a:pPr marL="742950" lvl="1" indent="-285750" defTabSz="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sz="1600" dirty="0"/>
              <a:t>Business research</a:t>
            </a:r>
          </a:p>
          <a:p>
            <a:pPr marL="742950" lvl="1" indent="-285750" defTabSz="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sz="1600" dirty="0"/>
              <a:t>Technology-based R&amp;D</a:t>
            </a:r>
          </a:p>
          <a:p>
            <a:pPr marL="742950" lvl="1" indent="-285750" defTabSz="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sz="1600" dirty="0"/>
              <a:t>Support for e-commerce sites </a:t>
            </a:r>
          </a:p>
          <a:p>
            <a:pPr marL="742950" lvl="1" indent="-285750" defTabSz="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sz="1600" dirty="0"/>
              <a:t>Bookable meeting rooms</a:t>
            </a:r>
          </a:p>
          <a:p>
            <a:pPr marL="742950" lvl="1" indent="-285750" defTabSz="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sz="1600" dirty="0"/>
              <a:t>Hot-desking facilities/Pre-incubation spaces</a:t>
            </a:r>
          </a:p>
          <a:p>
            <a:pPr marL="742950" lvl="1" indent="-285750" defTabSz="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sz="1600" dirty="0"/>
              <a:t>Studio space and VC facilities</a:t>
            </a:r>
            <a:endParaRPr lang="en-GB" sz="1600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2470" y="594476"/>
            <a:ext cx="2446028" cy="84618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5068596"/>
            <a:ext cx="2378579" cy="1221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961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 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" y="585663"/>
            <a:ext cx="1946468" cy="755105"/>
          </a:xfrm>
        </p:spPr>
      </p:pic>
      <p:sp>
        <p:nvSpPr>
          <p:cNvPr id="5" name="TextBox 4"/>
          <p:cNvSpPr txBox="1"/>
          <p:nvPr/>
        </p:nvSpPr>
        <p:spPr>
          <a:xfrm>
            <a:off x="378373" y="1455167"/>
            <a:ext cx="830842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GB" sz="2400" b="1" dirty="0">
                <a:solidFill>
                  <a:srgbClr val="912371">
                    <a:lumMod val="60000"/>
                    <a:lumOff val="40000"/>
                  </a:srgb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Business Enterprise Hub - Objectives and benefits</a:t>
            </a: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GB" sz="2400" b="1" dirty="0">
              <a:solidFill>
                <a:srgbClr val="912371">
                  <a:lumMod val="60000"/>
                  <a:lumOff val="40000"/>
                </a:srgbClr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prstClr val="black"/>
                </a:solidFill>
              </a:rPr>
              <a:t>To improve the resilience of Moray businesses </a:t>
            </a:r>
          </a:p>
          <a:p>
            <a:pPr lvl="0"/>
            <a:r>
              <a:rPr lang="en-GB" sz="2000" dirty="0">
                <a:solidFill>
                  <a:prstClr val="black"/>
                </a:solidFill>
              </a:rPr>
              <a:t>increasing the average business survival rate for SMEs in Moray </a:t>
            </a:r>
          </a:p>
          <a:p>
            <a:pPr lvl="0"/>
            <a:endParaRPr lang="en-GB" sz="800" dirty="0">
              <a:solidFill>
                <a:prstClr val="black"/>
              </a:solidFill>
            </a:endParaRPr>
          </a:p>
          <a:p>
            <a:pPr marL="342900" lvl="0" indent="-342900" fontAlgn="base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prstClr val="black"/>
                </a:solidFill>
              </a:rPr>
              <a:t>To support Moray-based SMEs to scale-up and achieve growth </a:t>
            </a:r>
          </a:p>
          <a:p>
            <a:pPr lvl="0" fontAlgn="base"/>
            <a:r>
              <a:rPr lang="en-GB" sz="2000" dirty="0">
                <a:solidFill>
                  <a:prstClr val="black"/>
                </a:solidFill>
              </a:rPr>
              <a:t>increasing year-on-year employment, turnover, or social outcomes</a:t>
            </a:r>
          </a:p>
          <a:p>
            <a:pPr lvl="0" fontAlgn="base"/>
            <a:endParaRPr lang="en-GB" sz="800" dirty="0">
              <a:solidFill>
                <a:prstClr val="black"/>
              </a:solidFill>
            </a:endParaRPr>
          </a:p>
          <a:p>
            <a:pPr marL="342900" lvl="0" indent="-342900" fontAlgn="base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prstClr val="black"/>
                </a:solidFill>
              </a:rPr>
              <a:t>To attract, retain and develop skilled talent in the region </a:t>
            </a:r>
          </a:p>
          <a:p>
            <a:pPr lvl="0" fontAlgn="base"/>
            <a:r>
              <a:rPr lang="en-GB" sz="2000" dirty="0">
                <a:solidFill>
                  <a:prstClr val="black"/>
                </a:solidFill>
              </a:rPr>
              <a:t>raising the average wages and qualifications in Moray to the Scotland average</a:t>
            </a:r>
          </a:p>
          <a:p>
            <a:pPr lvl="0" fontAlgn="base"/>
            <a:endParaRPr lang="en-GB" sz="800" dirty="0">
              <a:solidFill>
                <a:prstClr val="black"/>
              </a:solidFill>
            </a:endParaRPr>
          </a:p>
          <a:p>
            <a:pPr marL="342900" lvl="0" indent="-342900" fontAlgn="base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prstClr val="black"/>
                </a:solidFill>
              </a:rPr>
              <a:t>To contribute to knowledge and innovations that can be applied in similar (international) environments</a:t>
            </a:r>
          </a:p>
          <a:p>
            <a:pPr lvl="0" fontAlgn="base"/>
            <a:r>
              <a:rPr lang="en-GB" sz="2000" dirty="0">
                <a:solidFill>
                  <a:prstClr val="black"/>
                </a:solidFill>
              </a:rPr>
              <a:t>delivering 10 projects exploring entrepreneurship, </a:t>
            </a:r>
          </a:p>
          <a:p>
            <a:pPr lvl="0" fontAlgn="base"/>
            <a:r>
              <a:rPr lang="en-GB" sz="2000" dirty="0">
                <a:solidFill>
                  <a:prstClr val="black"/>
                </a:solidFill>
              </a:rPr>
              <a:t>business support systems and digital capability </a:t>
            </a:r>
          </a:p>
          <a:p>
            <a:pPr lvl="0" fontAlgn="base"/>
            <a:r>
              <a:rPr lang="en-GB" sz="2000" dirty="0">
                <a:solidFill>
                  <a:prstClr val="black"/>
                </a:solidFill>
              </a:rPr>
              <a:t>in rural settings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2470" y="594476"/>
            <a:ext cx="2446028" cy="84618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9919" y="5447194"/>
            <a:ext cx="2378579" cy="1221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7701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 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" y="585663"/>
            <a:ext cx="1946468" cy="755105"/>
          </a:xfrm>
        </p:spPr>
      </p:pic>
      <p:sp>
        <p:nvSpPr>
          <p:cNvPr id="5" name="TextBox 4"/>
          <p:cNvSpPr txBox="1"/>
          <p:nvPr/>
        </p:nvSpPr>
        <p:spPr>
          <a:xfrm>
            <a:off x="378373" y="1455167"/>
            <a:ext cx="83084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GB" sz="2400" b="1" dirty="0">
                <a:solidFill>
                  <a:srgbClr val="912371">
                    <a:lumMod val="60000"/>
                    <a:lumOff val="40000"/>
                  </a:srgb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Business Enterprise Hub – Engagement opportunities</a:t>
            </a:r>
          </a:p>
        </p:txBody>
      </p:sp>
      <p:sp>
        <p:nvSpPr>
          <p:cNvPr id="3" name="Rectangle 2"/>
          <p:cNvSpPr/>
          <p:nvPr/>
        </p:nvSpPr>
        <p:spPr>
          <a:xfrm>
            <a:off x="457199" y="2001029"/>
            <a:ext cx="8229602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defTabSz="457200" fontAlgn="base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kern="0" dirty="0">
                <a:solidFill>
                  <a:prstClr val="black"/>
                </a:solidFill>
              </a:rPr>
              <a:t>Series of Communication and Engagement events being planned for the new year.</a:t>
            </a:r>
          </a:p>
          <a:p>
            <a:pPr marL="457200" indent="-457200" defTabSz="457200" fontAlgn="base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kern="0" dirty="0">
                <a:solidFill>
                  <a:prstClr val="black"/>
                </a:solidFill>
              </a:rPr>
              <a:t>Opportunity for suggestions and questions today?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7731" y="283202"/>
            <a:ext cx="2734060" cy="94582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2470" y="594476"/>
            <a:ext cx="2446028" cy="8461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768" y="5071517"/>
            <a:ext cx="2378579" cy="1221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95361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BB75D6007836B4F9C0924AC2AD89B62" ma:contentTypeVersion="20" ma:contentTypeDescription="Create a new document." ma:contentTypeScope="" ma:versionID="9ab5bfd8db9a10132cf3d6750250a109">
  <xsd:schema xmlns:xsd="http://www.w3.org/2001/XMLSchema" xmlns:xs="http://www.w3.org/2001/XMLSchema" xmlns:p="http://schemas.microsoft.com/office/2006/metadata/properties" xmlns:ns1="http://schemas.microsoft.com/sharepoint/v3" xmlns:ns2="242afee0-0bef-404a-9441-fe765dad4e6b" xmlns:ns3="http://schemas.microsoft.com/sharepoint/v4" xmlns:ns4="e6273bf1-896c-450c-912d-a86df1b75192" targetNamespace="http://schemas.microsoft.com/office/2006/metadata/properties" ma:root="true" ma:fieldsID="d5145caa6df92b27148b0fea2ab3a3ee" ns1:_="" ns2:_="" ns3:_="" ns4:_="">
    <xsd:import namespace="http://schemas.microsoft.com/sharepoint/v3"/>
    <xsd:import namespace="242afee0-0bef-404a-9441-fe765dad4e6b"/>
    <xsd:import namespace="http://schemas.microsoft.com/sharepoint/v4"/>
    <xsd:import namespace="e6273bf1-896c-450c-912d-a86df1b7519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RoutingRuleDescription" minOccurs="0"/>
                <xsd:element ref="ns3:IconOverlay" minOccurs="0"/>
                <xsd:element ref="ns4:_x0025__x0020_Complete" minOccurs="0"/>
                <xsd:element ref="ns4:SRO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RoutingRuleDescription" ma:index="11" nillable="true" ma:displayName="Description" ma:hidden="true" ma:internalName="RoutingRuleDescription" ma:readOnly="false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2afee0-0bef-404a-9441-fe765dad4e6b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2" nillable="true" ma:displayName="IconOverlay" ma:hidden="true" ma:internalName="IconOverlay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273bf1-896c-450c-912d-a86df1b75192" elementFormDefault="qualified">
    <xsd:import namespace="http://schemas.microsoft.com/office/2006/documentManagement/types"/>
    <xsd:import namespace="http://schemas.microsoft.com/office/infopath/2007/PartnerControls"/>
    <xsd:element name="_x0025__x0020_Complete" ma:index="13" nillable="true" ma:displayName="% Complete" ma:hidden="true" ma:internalName="_x0025__x0020_Complete" ma:readOnly="false">
      <xsd:simpleType>
        <xsd:restriction base="dms:Text">
          <xsd:maxLength value="4"/>
        </xsd:restriction>
      </xsd:simpleType>
    </xsd:element>
    <xsd:element name="SRO" ma:index="14" nillable="true" ma:displayName="SRO" ma:description="Senior Responsible Officer" ma:hidden="true" ma:internalName="SRO" ma:readOnly="false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5CD9723927BE14DB15820DD1B7BA0C2" ma:contentTypeVersion="12" ma:contentTypeDescription="Create a new document." ma:contentTypeScope="" ma:versionID="ae5cc70b2d05712e0e4f948087e7db24">
  <xsd:schema xmlns:xsd="http://www.w3.org/2001/XMLSchema" xmlns:xs="http://www.w3.org/2001/XMLSchema" xmlns:p="http://schemas.microsoft.com/office/2006/metadata/properties" xmlns:ns2="35732836-48e3-4425-9553-0dd5e5f83d0d" xmlns:ns3="5eb890fd-ad7a-4e4a-9476-383d833a3f98" targetNamespace="http://schemas.microsoft.com/office/2006/metadata/properties" ma:root="true" ma:fieldsID="368ec8fbd45e94394c18575602e122a0" ns2:_="" ns3:_="">
    <xsd:import namespace="35732836-48e3-4425-9553-0dd5e5f83d0d"/>
    <xsd:import namespace="5eb890fd-ad7a-4e4a-9476-383d833a3f9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EventHashCode" minOccurs="0"/>
                <xsd:element ref="ns2:MediaServiceGenerationTim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732836-48e3-4425-9553-0dd5e5f83d0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b890fd-ad7a-4e4a-9476-383d833a3f9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569AA3E-CD14-4EC7-B08D-4604ED59654A}"/>
</file>

<file path=customXml/itemProps2.xml><?xml version="1.0" encoding="utf-8"?>
<ds:datastoreItem xmlns:ds="http://schemas.openxmlformats.org/officeDocument/2006/customXml" ds:itemID="{FEA4708F-6B60-4D3F-A3CC-0C6D0E5AB827}"/>
</file>

<file path=customXml/itemProps3.xml><?xml version="1.0" encoding="utf-8"?>
<ds:datastoreItem xmlns:ds="http://schemas.openxmlformats.org/officeDocument/2006/customXml" ds:itemID="{D3DF9D1B-9C18-46F2-ACD7-A7D27EA6FE5A}"/>
</file>

<file path=customXml/itemProps4.xml><?xml version="1.0" encoding="utf-8"?>
<ds:datastoreItem xmlns:ds="http://schemas.openxmlformats.org/officeDocument/2006/customXml" ds:itemID="{D93D92E6-35AF-4D54-A67C-2B420078E93B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6832</TotalTime>
  <Words>241</Words>
  <Application>Microsoft Office PowerPoint</Application>
  <PresentationFormat>On-screen Show (4:3)</PresentationFormat>
  <Paragraphs>52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 </vt:lpstr>
      <vt:lpstr> </vt:lpstr>
      <vt:lpstr> </vt:lpstr>
      <vt:lpstr> </vt:lpstr>
    </vt:vector>
  </TitlesOfParts>
  <Company>The Moray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Jane.Clark</dc:creator>
  <cp:lastModifiedBy>David Moreton</cp:lastModifiedBy>
  <cp:revision>252</cp:revision>
  <dcterms:created xsi:type="dcterms:W3CDTF">2014-05-19T15:50:38Z</dcterms:created>
  <dcterms:modified xsi:type="dcterms:W3CDTF">2020-11-03T11:05:06Z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0x010100B5CD9723927BE14DB15820DD1B7BA0C2</vt:lpwstr>
  </property>
  <property fmtid="{D5CDD505-2E9C-101B-9397-08002B2CF9AE}" pid="3" name="_dlc_DocIdItemGuid">
    <vt:lpwstr>387a59b6-f8fe-4f84-876b-fcb266ad4259</vt:lpwstr>
  </property>
</Properties>
</file>