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sldIdLst>
    <p:sldId id="256" r:id="rId6"/>
    <p:sldId id="257" r:id="rId7"/>
    <p:sldId id="2356" r:id="rId8"/>
    <p:sldId id="336" r:id="rId9"/>
    <p:sldId id="2355" r:id="rId10"/>
    <p:sldId id="326" r:id="rId11"/>
    <p:sldId id="341" r:id="rId12"/>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D72"/>
    <a:srgbClr val="814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6" autoAdjust="0"/>
    <p:restoredTop sz="76846" autoAdjust="0"/>
  </p:normalViewPr>
  <p:slideViewPr>
    <p:cSldViewPr snapToGrid="0">
      <p:cViewPr varScale="1">
        <p:scale>
          <a:sx n="56" d="100"/>
          <a:sy n="56" d="100"/>
        </p:scale>
        <p:origin x="1296" y="72"/>
      </p:cViewPr>
      <p:guideLst/>
    </p:cSldViewPr>
  </p:slideViewPr>
  <p:notesTextViewPr>
    <p:cViewPr>
      <p:scale>
        <a:sx n="1" d="1"/>
        <a:sy n="1" d="1"/>
      </p:scale>
      <p:origin x="0" y="0"/>
    </p:cViewPr>
  </p:notesTextViewPr>
  <p:sorterViewPr>
    <p:cViewPr>
      <p:scale>
        <a:sx n="71" d="100"/>
        <a:sy n="7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14" Type="http://schemas.openxmlformats.org/officeDocument/2006/relationships/presProps" Target="presProps.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3BB0C8D-0070-4761-95E1-957ED0175860}" type="datetimeFigureOut">
              <a:rPr lang="en-GB" smtClean="0"/>
              <a:t>10/11/2020</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80DCD89-73D7-487E-A1BA-607C86478BAC}" type="slidenum">
              <a:rPr lang="en-GB" smtClean="0"/>
              <a:t>‹#›</a:t>
            </a:fld>
            <a:endParaRPr lang="en-GB"/>
          </a:p>
        </p:txBody>
      </p:sp>
    </p:spTree>
    <p:extLst>
      <p:ext uri="{BB962C8B-B14F-4D97-AF65-F5344CB8AC3E}">
        <p14:creationId xmlns:p14="http://schemas.microsoft.com/office/powerpoint/2010/main" val="376874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B63ACC-70BD-4412-89B5-F5DC5D438FDB}" type="slidenum">
              <a:rPr lang="en-GB" smtClean="0"/>
              <a:t>1</a:t>
            </a:fld>
            <a:endParaRPr lang="en-GB"/>
          </a:p>
        </p:txBody>
      </p:sp>
    </p:spTree>
    <p:extLst>
      <p:ext uri="{BB962C8B-B14F-4D97-AF65-F5344CB8AC3E}">
        <p14:creationId xmlns:p14="http://schemas.microsoft.com/office/powerpoint/2010/main" val="330817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joint</a:t>
            </a:r>
            <a:r>
              <a:rPr lang="en-GB" baseline="0" dirty="0"/>
              <a:t> vision presented to you today is to anchor a DSE facility in the Alexander Graham Bell building in Elgin, whilst offering living lab test beds within the region, using your population as testers and co-designers whilst working to a quadruple helix model – Civic, Industry, Academic and citizen,,,,,,,,</a:t>
            </a:r>
          </a:p>
          <a:p>
            <a:endParaRPr lang="en-GB" dirty="0"/>
          </a:p>
        </p:txBody>
      </p:sp>
      <p:sp>
        <p:nvSpPr>
          <p:cNvPr id="4" name="Slide Number Placeholder 3"/>
          <p:cNvSpPr>
            <a:spLocks noGrp="1"/>
          </p:cNvSpPr>
          <p:nvPr>
            <p:ph type="sldNum" sz="quarter" idx="10"/>
          </p:nvPr>
        </p:nvSpPr>
        <p:spPr/>
        <p:txBody>
          <a:bodyPr/>
          <a:lstStyle/>
          <a:p>
            <a:fld id="{480DCD89-73D7-487E-A1BA-607C86478BAC}" type="slidenum">
              <a:rPr lang="en-GB" smtClean="0"/>
              <a:t>2</a:t>
            </a:fld>
            <a:endParaRPr lang="en-GB"/>
          </a:p>
        </p:txBody>
      </p:sp>
    </p:spTree>
    <p:extLst>
      <p:ext uri="{BB962C8B-B14F-4D97-AF65-F5344CB8AC3E}">
        <p14:creationId xmlns:p14="http://schemas.microsoft.com/office/powerpoint/2010/main" val="92874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11960"/>
            <a:ext cx="5486400" cy="4246240"/>
          </a:xfrm>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41B63ACC-70BD-4412-89B5-F5DC5D438FDB}" type="slidenum">
              <a:rPr lang="en-GB" smtClean="0"/>
              <a:t>4</a:t>
            </a:fld>
            <a:endParaRPr lang="en-GB"/>
          </a:p>
        </p:txBody>
      </p:sp>
    </p:spTree>
    <p:extLst>
      <p:ext uri="{BB962C8B-B14F-4D97-AF65-F5344CB8AC3E}">
        <p14:creationId xmlns:p14="http://schemas.microsoft.com/office/powerpoint/2010/main" val="151321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a:t>
            </a:r>
            <a:r>
              <a:rPr lang="en-GB" baseline="0" dirty="0"/>
              <a:t> mentioned within the document, Glasgow is pioneering this approach with startling results and endorsement from Scottish Governments </a:t>
            </a:r>
            <a:r>
              <a:rPr lang="en-GB" baseline="0" dirty="0" err="1"/>
              <a:t>ehealth</a:t>
            </a:r>
            <a:r>
              <a:rPr lang="en-GB" baseline="0" dirty="0"/>
              <a:t> experts, with DHI written into the Digital health and care strategy but more importantly in attracting Industry large and small, with one major blue-chip company recently quoting that they have visited many sites in the UK who claim to be innovating within this domain, but he was stated ‘we are head and shoulders ahead and really meeting the gap in the market of accelerating access </a:t>
            </a:r>
            <a:r>
              <a:rPr lang="en-GB" baseline="0"/>
              <a:t>and simulation’ </a:t>
            </a:r>
            <a:r>
              <a:rPr lang="en-GB" baseline="0" dirty="0"/>
              <a:t>– which is resulting in a new strategic partnership being established. </a:t>
            </a:r>
            <a:endParaRPr lang="en-GB" dirty="0"/>
          </a:p>
        </p:txBody>
      </p:sp>
      <p:sp>
        <p:nvSpPr>
          <p:cNvPr id="4" name="Slide Number Placeholder 3"/>
          <p:cNvSpPr>
            <a:spLocks noGrp="1"/>
          </p:cNvSpPr>
          <p:nvPr>
            <p:ph type="sldNum" sz="quarter" idx="10"/>
          </p:nvPr>
        </p:nvSpPr>
        <p:spPr/>
        <p:txBody>
          <a:bodyPr/>
          <a:lstStyle/>
          <a:p>
            <a:fld id="{480DCD89-73D7-487E-A1BA-607C86478BAC}" type="slidenum">
              <a:rPr lang="en-GB" smtClean="0"/>
              <a:t>6</a:t>
            </a:fld>
            <a:endParaRPr lang="en-GB"/>
          </a:p>
        </p:txBody>
      </p:sp>
    </p:spTree>
    <p:extLst>
      <p:ext uri="{BB962C8B-B14F-4D97-AF65-F5344CB8AC3E}">
        <p14:creationId xmlns:p14="http://schemas.microsoft.com/office/powerpoint/2010/main" val="250069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0DCD89-73D7-487E-A1BA-607C86478BAC}" type="slidenum">
              <a:rPr lang="en-GB" smtClean="0"/>
              <a:t>7</a:t>
            </a:fld>
            <a:endParaRPr lang="en-GB"/>
          </a:p>
        </p:txBody>
      </p:sp>
    </p:spTree>
    <p:extLst>
      <p:ext uri="{BB962C8B-B14F-4D97-AF65-F5344CB8AC3E}">
        <p14:creationId xmlns:p14="http://schemas.microsoft.com/office/powerpoint/2010/main" val="3901040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BB3685-A07D-4179-A326-F3B5399D2E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itle 6">
            <a:extLst>
              <a:ext uri="{FF2B5EF4-FFF2-40B4-BE49-F238E27FC236}">
                <a16:creationId xmlns:a16="http://schemas.microsoft.com/office/drawing/2014/main" id="{C8E79043-2999-4182-B665-3D756436D191}"/>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45DD6D9D-AA81-4ADE-91E0-55CB700E4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3426" y="574271"/>
            <a:ext cx="2578036" cy="789257"/>
          </a:xfrm>
          <a:prstGeom prst="rect">
            <a:avLst/>
          </a:prstGeom>
        </p:spPr>
      </p:pic>
    </p:spTree>
    <p:extLst>
      <p:ext uri="{BB962C8B-B14F-4D97-AF65-F5344CB8AC3E}">
        <p14:creationId xmlns:p14="http://schemas.microsoft.com/office/powerpoint/2010/main" val="4029074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4335-580F-4146-A9EE-E5045CCE34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6D4E27-9E8F-401C-9CC3-814D0E71FA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99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954D6-7C27-4539-B447-FC03066E72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2006D5-36F5-4531-868C-563A85AED1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3315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3C68-691A-4052-9EA7-C41050849F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2FEA5D-6871-41F8-8C00-B90F2B8B7C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42533F30-4AAB-4E28-B180-9D2EF4F492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3426" y="574271"/>
            <a:ext cx="2578036" cy="789257"/>
          </a:xfrm>
          <a:prstGeom prst="rect">
            <a:avLst/>
          </a:prstGeom>
        </p:spPr>
      </p:pic>
    </p:spTree>
    <p:extLst>
      <p:ext uri="{BB962C8B-B14F-4D97-AF65-F5344CB8AC3E}">
        <p14:creationId xmlns:p14="http://schemas.microsoft.com/office/powerpoint/2010/main" val="301076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4A47-4590-43A4-A05A-FB1DFCF2AE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37AF86-C0B5-420F-ADF8-DF0FBFA99A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a:extLst>
              <a:ext uri="{FF2B5EF4-FFF2-40B4-BE49-F238E27FC236}">
                <a16:creationId xmlns:a16="http://schemas.microsoft.com/office/drawing/2014/main" id="{DFD02E2D-55FF-40D8-8C97-C939795BE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8501" y="500764"/>
            <a:ext cx="2603285" cy="796987"/>
          </a:xfrm>
          <a:prstGeom prst="rect">
            <a:avLst/>
          </a:prstGeom>
        </p:spPr>
      </p:pic>
    </p:spTree>
    <p:extLst>
      <p:ext uri="{BB962C8B-B14F-4D97-AF65-F5344CB8AC3E}">
        <p14:creationId xmlns:p14="http://schemas.microsoft.com/office/powerpoint/2010/main" val="286248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90D9-6546-4C8F-B64E-98D476BB4F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D51BC1-95D1-4633-92C5-D7048CA1C6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9E4B8D-B76C-4D61-896A-9843FCD742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399D627E-D911-49E5-A2A9-8057BC44DD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3426" y="574271"/>
            <a:ext cx="2578036" cy="789257"/>
          </a:xfrm>
          <a:prstGeom prst="rect">
            <a:avLst/>
          </a:prstGeom>
        </p:spPr>
      </p:pic>
    </p:spTree>
    <p:extLst>
      <p:ext uri="{BB962C8B-B14F-4D97-AF65-F5344CB8AC3E}">
        <p14:creationId xmlns:p14="http://schemas.microsoft.com/office/powerpoint/2010/main" val="187620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F441-971A-4D28-A92B-58A9979D38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47962F-FC5A-477A-9844-F683E846AC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0DE136-D4D7-428D-ABC6-CD87999256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6549C1-2F2F-44EC-A3B5-065EFEA0E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3665D2-886C-498B-B29B-D23FBF245B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92AAB39D-83B1-4F85-ABEB-A01C17587E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3426" y="574271"/>
            <a:ext cx="2578036" cy="789257"/>
          </a:xfrm>
          <a:prstGeom prst="rect">
            <a:avLst/>
          </a:prstGeom>
        </p:spPr>
      </p:pic>
    </p:spTree>
    <p:extLst>
      <p:ext uri="{BB962C8B-B14F-4D97-AF65-F5344CB8AC3E}">
        <p14:creationId xmlns:p14="http://schemas.microsoft.com/office/powerpoint/2010/main" val="245844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407B-4461-4843-A981-C132CDD9D2F3}"/>
              </a:ext>
            </a:extLst>
          </p:cNvPr>
          <p:cNvSpPr>
            <a:spLocks noGrp="1"/>
          </p:cNvSpPr>
          <p:nvPr>
            <p:ph type="title"/>
          </p:nvPr>
        </p:nvSpPr>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E71D5258-2574-4F24-8B6D-D4A68FDB66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3426" y="574271"/>
            <a:ext cx="2578036" cy="789257"/>
          </a:xfrm>
          <a:prstGeom prst="rect">
            <a:avLst/>
          </a:prstGeom>
        </p:spPr>
      </p:pic>
    </p:spTree>
    <p:extLst>
      <p:ext uri="{BB962C8B-B14F-4D97-AF65-F5344CB8AC3E}">
        <p14:creationId xmlns:p14="http://schemas.microsoft.com/office/powerpoint/2010/main" val="400616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02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8300-CAE7-4DF2-BA6A-0A8981E77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F50270-674F-4B41-AEDA-81A2137D46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CADCD8-3E32-4740-9181-8E1ECB6CC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7031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F103-AE82-4AD0-A7EB-A7A2EF251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0DC6AE-7FB1-4AF8-AE81-E3A701A4D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0CB5CB-EACA-4516-9404-71D636AFD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728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280D07-19FD-4F65-B205-32F714103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854827-0FDE-485B-8303-DC8DAEAC9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696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1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4.png"/><Relationship Id="rId20"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681" y="1854696"/>
            <a:ext cx="57308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96417" y="4381114"/>
            <a:ext cx="6599165" cy="2246769"/>
          </a:xfrm>
          <a:prstGeom prst="rect">
            <a:avLst/>
          </a:prstGeom>
          <a:noFill/>
        </p:spPr>
        <p:txBody>
          <a:bodyPr wrap="square" rtlCol="0">
            <a:spAutoFit/>
          </a:bodyPr>
          <a:lstStyle/>
          <a:p>
            <a:pPr algn="ctr"/>
            <a:r>
              <a:rPr lang="en-GB" sz="2800" b="1" dirty="0">
                <a:solidFill>
                  <a:srgbClr val="E040C2"/>
                </a:solidFill>
              </a:rPr>
              <a:t>Digital Health and Care programme</a:t>
            </a:r>
          </a:p>
          <a:p>
            <a:pPr algn="ctr"/>
            <a:r>
              <a:rPr lang="en-GB" sz="2800" b="1" dirty="0">
                <a:solidFill>
                  <a:srgbClr val="E040C2"/>
                </a:solidFill>
              </a:rPr>
              <a:t>Moray Chamber – Nov 2020</a:t>
            </a:r>
          </a:p>
          <a:p>
            <a:pPr algn="ctr"/>
            <a:endParaRPr lang="en-GB" sz="2800" b="1" dirty="0">
              <a:solidFill>
                <a:srgbClr val="E040C2"/>
              </a:solidFill>
            </a:endParaRPr>
          </a:p>
          <a:p>
            <a:pPr algn="ctr"/>
            <a:r>
              <a:rPr lang="en-GB" sz="2800" b="1" dirty="0">
                <a:solidFill>
                  <a:srgbClr val="E040C2"/>
                </a:solidFill>
              </a:rPr>
              <a:t>Janette Hughes – DHI Director of Planning and Performance </a:t>
            </a:r>
          </a:p>
        </p:txBody>
      </p:sp>
      <p:pic>
        <p:nvPicPr>
          <p:cNvPr id="5" name="Picture 4" descr="A close up of a sign&#10;&#10;Description automatically generated">
            <a:extLst>
              <a:ext uri="{FF2B5EF4-FFF2-40B4-BE49-F238E27FC236}">
                <a16:creationId xmlns:a16="http://schemas.microsoft.com/office/drawing/2014/main" id="{B157DD63-3A20-454A-B3B1-AAAB2EA1F31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051884" y="661004"/>
            <a:ext cx="2448272" cy="576064"/>
          </a:xfrm>
          <a:prstGeom prst="rect">
            <a:avLst/>
          </a:prstGeom>
        </p:spPr>
      </p:pic>
      <p:sp>
        <p:nvSpPr>
          <p:cNvPr id="3" name="Rectangle 2">
            <a:extLst>
              <a:ext uri="{FF2B5EF4-FFF2-40B4-BE49-F238E27FC236}">
                <a16:creationId xmlns:a16="http://schemas.microsoft.com/office/drawing/2014/main" id="{47109CBE-9A0A-4406-9C16-333E87E8ECC9}"/>
              </a:ext>
            </a:extLst>
          </p:cNvPr>
          <p:cNvSpPr/>
          <p:nvPr/>
        </p:nvSpPr>
        <p:spPr>
          <a:xfrm>
            <a:off x="8946556" y="471055"/>
            <a:ext cx="2871371" cy="955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43480" y="2907323"/>
            <a:ext cx="4942822" cy="954650"/>
          </a:xfrm>
          <a:prstGeom prst="rect">
            <a:avLst/>
          </a:prstGeom>
          <a:solidFill>
            <a:schemeClr val="bg1"/>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A7050B02-4DA1-4361-9459-3A26A3F7B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rotWithShape="1">
          <a:blip r:embed="rId4"/>
          <a:srcRect l="9134" t="19301" r="2404" b="5106"/>
          <a:stretch/>
        </p:blipFill>
        <p:spPr>
          <a:xfrm>
            <a:off x="6943480" y="274712"/>
            <a:ext cx="4942822" cy="2374704"/>
          </a:xfrm>
          <a:prstGeom prst="rect">
            <a:avLst/>
          </a:prstGeom>
        </p:spPr>
      </p:pic>
      <p:sp>
        <p:nvSpPr>
          <p:cNvPr id="5" name="TextBox 4"/>
          <p:cNvSpPr txBox="1"/>
          <p:nvPr/>
        </p:nvSpPr>
        <p:spPr>
          <a:xfrm>
            <a:off x="6943480" y="2649416"/>
            <a:ext cx="4942822" cy="1477328"/>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Title 1">
            <a:extLst>
              <a:ext uri="{FF2B5EF4-FFF2-40B4-BE49-F238E27FC236}">
                <a16:creationId xmlns:a16="http://schemas.microsoft.com/office/drawing/2014/main" id="{326D60EE-0547-46C1-945A-0A3541AE6957}"/>
              </a:ext>
            </a:extLst>
          </p:cNvPr>
          <p:cNvSpPr>
            <a:spLocks noGrp="1"/>
          </p:cNvSpPr>
          <p:nvPr>
            <p:ph type="title"/>
          </p:nvPr>
        </p:nvSpPr>
        <p:spPr>
          <a:xfrm>
            <a:off x="7286648" y="1223047"/>
            <a:ext cx="4450450" cy="2852737"/>
          </a:xfrm>
        </p:spPr>
        <p:txBody>
          <a:bodyPr/>
          <a:lstStyle/>
          <a:p>
            <a:pPr algn="ctr"/>
            <a:r>
              <a:rPr lang="en-GB" dirty="0"/>
              <a:t>Our vision</a:t>
            </a:r>
            <a:br>
              <a:rPr lang="en-GB" dirty="0"/>
            </a:br>
            <a:r>
              <a:rPr lang="en-GB" sz="2800" dirty="0"/>
              <a:t>partnership working </a:t>
            </a:r>
          </a:p>
        </p:txBody>
      </p:sp>
    </p:spTree>
    <p:extLst>
      <p:ext uri="{BB962C8B-B14F-4D97-AF65-F5344CB8AC3E}">
        <p14:creationId xmlns:p14="http://schemas.microsoft.com/office/powerpoint/2010/main" val="62347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A05312-E130-4478-A414-3C032D46A07A}"/>
              </a:ext>
            </a:extLst>
          </p:cNvPr>
          <p:cNvSpPr/>
          <p:nvPr/>
        </p:nvSpPr>
        <p:spPr>
          <a:xfrm>
            <a:off x="9033164" y="512618"/>
            <a:ext cx="2743200" cy="1087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ubtitle 1">
            <a:extLst>
              <a:ext uri="{FF2B5EF4-FFF2-40B4-BE49-F238E27FC236}">
                <a16:creationId xmlns:a16="http://schemas.microsoft.com/office/drawing/2014/main" id="{54EBC34A-F8FA-46FA-9CEC-8502EC9EB612}"/>
              </a:ext>
            </a:extLst>
          </p:cNvPr>
          <p:cNvSpPr>
            <a:spLocks noGrp="1"/>
          </p:cNvSpPr>
          <p:nvPr>
            <p:ph type="subTitle" idx="1"/>
          </p:nvPr>
        </p:nvSpPr>
        <p:spPr/>
        <p:txBody>
          <a:bodyPr/>
          <a:lstStyle/>
          <a:p>
            <a:endParaRPr lang="en-GB" dirty="0"/>
          </a:p>
        </p:txBody>
      </p:sp>
      <p:sp>
        <p:nvSpPr>
          <p:cNvPr id="3" name="Title 2">
            <a:extLst>
              <a:ext uri="{FF2B5EF4-FFF2-40B4-BE49-F238E27FC236}">
                <a16:creationId xmlns:a16="http://schemas.microsoft.com/office/drawing/2014/main" id="{A8683858-38F1-45C0-BB26-459B0DA405A7}"/>
              </a:ext>
            </a:extLst>
          </p:cNvPr>
          <p:cNvSpPr>
            <a:spLocks noGrp="1"/>
          </p:cNvSpPr>
          <p:nvPr>
            <p:ph type="title"/>
          </p:nvPr>
        </p:nvSpPr>
        <p:spPr>
          <a:xfrm>
            <a:off x="626918" y="406598"/>
            <a:ext cx="10515600" cy="1325563"/>
          </a:xfrm>
        </p:spPr>
        <p:txBody>
          <a:bodyPr/>
          <a:lstStyle/>
          <a:p>
            <a:r>
              <a:rPr lang="en-GB" dirty="0"/>
              <a:t>The opportunity for Moray</a:t>
            </a:r>
          </a:p>
        </p:txBody>
      </p:sp>
      <p:sp>
        <p:nvSpPr>
          <p:cNvPr id="4" name="Rectangle 3">
            <a:extLst>
              <a:ext uri="{FF2B5EF4-FFF2-40B4-BE49-F238E27FC236}">
                <a16:creationId xmlns:a16="http://schemas.microsoft.com/office/drawing/2014/main" id="{3E837571-842E-419A-8613-C7889AB52122}"/>
              </a:ext>
            </a:extLst>
          </p:cNvPr>
          <p:cNvSpPr/>
          <p:nvPr/>
        </p:nvSpPr>
        <p:spPr>
          <a:xfrm>
            <a:off x="449709" y="1689098"/>
            <a:ext cx="4249882" cy="4817986"/>
          </a:xfrm>
          <a:prstGeom prst="rect">
            <a:avLst/>
          </a:prstGeom>
        </p:spPr>
        <p:txBody>
          <a:bodyPr wrap="square">
            <a:spAutoFit/>
          </a:bodyPr>
          <a:lstStyle/>
          <a:p>
            <a:pPr fontAlgn="base">
              <a:lnSpc>
                <a:spcPts val="1265"/>
              </a:lnSpc>
              <a:spcAft>
                <a:spcPts val="600"/>
              </a:spcAft>
            </a:pPr>
            <a:r>
              <a:rPr lang="en-GB" dirty="0">
                <a:solidFill>
                  <a:prstClr val="black"/>
                </a:solidFill>
              </a:rPr>
              <a:t>Globally, digital health &amp; care is one of the fastest growing economic sectors. </a:t>
            </a:r>
          </a:p>
          <a:p>
            <a:pPr fontAlgn="base">
              <a:lnSpc>
                <a:spcPts val="1265"/>
              </a:lnSpc>
              <a:spcAft>
                <a:spcPts val="600"/>
              </a:spcAft>
            </a:pPr>
            <a:endParaRPr lang="en-GB" dirty="0">
              <a:solidFill>
                <a:prstClr val="black"/>
              </a:solidFill>
            </a:endParaRPr>
          </a:p>
          <a:p>
            <a:pPr fontAlgn="base">
              <a:lnSpc>
                <a:spcPts val="1265"/>
              </a:lnSpc>
              <a:spcAft>
                <a:spcPts val="600"/>
              </a:spcAft>
            </a:pPr>
            <a:r>
              <a:rPr lang="en-GB" dirty="0">
                <a:solidFill>
                  <a:prstClr val="black"/>
                </a:solidFill>
              </a:rPr>
              <a:t>Digital Health is not just an economic development opportunity it is also offers the opportunity to provide better services and support for the individual and contribute positively to challenges facing the public sector relating to the sustainability of the health and care service. </a:t>
            </a:r>
          </a:p>
          <a:p>
            <a:pPr fontAlgn="base">
              <a:lnSpc>
                <a:spcPts val="1265"/>
              </a:lnSpc>
              <a:spcAft>
                <a:spcPts val="600"/>
              </a:spcAft>
            </a:pPr>
            <a:endParaRPr lang="en-GB" dirty="0">
              <a:solidFill>
                <a:prstClr val="black"/>
              </a:solidFill>
            </a:endParaRPr>
          </a:p>
          <a:p>
            <a:pPr fontAlgn="base">
              <a:lnSpc>
                <a:spcPts val="1265"/>
              </a:lnSpc>
              <a:spcAft>
                <a:spcPts val="600"/>
              </a:spcAft>
            </a:pPr>
            <a:r>
              <a:rPr lang="en-GB" dirty="0">
                <a:solidFill>
                  <a:prstClr val="black"/>
                </a:solidFill>
              </a:rPr>
              <a:t>This includes support for independent living, more effective service provision, and reduced costs to service through improved self-management of long-term conditions. </a:t>
            </a:r>
          </a:p>
          <a:p>
            <a:pPr fontAlgn="base">
              <a:lnSpc>
                <a:spcPts val="1265"/>
              </a:lnSpc>
              <a:spcAft>
                <a:spcPts val="600"/>
              </a:spcAft>
            </a:pPr>
            <a:endParaRPr lang="en-GB" dirty="0">
              <a:solidFill>
                <a:prstClr val="black"/>
              </a:solidFill>
            </a:endParaRPr>
          </a:p>
          <a:p>
            <a:pPr fontAlgn="base">
              <a:lnSpc>
                <a:spcPts val="1265"/>
              </a:lnSpc>
              <a:spcAft>
                <a:spcPts val="600"/>
              </a:spcAft>
            </a:pPr>
            <a:r>
              <a:rPr lang="en-GB" dirty="0">
                <a:solidFill>
                  <a:prstClr val="black"/>
                </a:solidFill>
              </a:rPr>
              <a:t>In reviewing not only the local, national and international opportunities and high demand areas for innovation for digital health and care, seven key local priorities areas have been identified – which include supporting the remobilisation of services and the economic recovery – post covid-19.</a:t>
            </a:r>
          </a:p>
          <a:p>
            <a:pPr fontAlgn="base">
              <a:lnSpc>
                <a:spcPts val="1265"/>
              </a:lnSpc>
              <a:spcAft>
                <a:spcPts val="600"/>
              </a:spcAft>
            </a:pPr>
            <a:endParaRPr lang="en-GB" dirty="0">
              <a:solidFill>
                <a:prstClr val="black"/>
              </a:solidFill>
            </a:endParaRPr>
          </a:p>
        </p:txBody>
      </p:sp>
      <p:pic>
        <p:nvPicPr>
          <p:cNvPr id="5" name="Picture 4" descr="A close up of a sign&#10;&#10;Description automatically generated">
            <a:extLst>
              <a:ext uri="{FF2B5EF4-FFF2-40B4-BE49-F238E27FC236}">
                <a16:creationId xmlns:a16="http://schemas.microsoft.com/office/drawing/2014/main" id="{639D3850-2935-4772-A20D-C0D21CAF70D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16810" y="781348"/>
            <a:ext cx="2448272" cy="576064"/>
          </a:xfrm>
          <a:prstGeom prst="rect">
            <a:avLst/>
          </a:prstGeom>
        </p:spPr>
      </p:pic>
      <p:pic>
        <p:nvPicPr>
          <p:cNvPr id="2050" name="Picture 2" descr="Digital Health Market">
            <a:extLst>
              <a:ext uri="{FF2B5EF4-FFF2-40B4-BE49-F238E27FC236}">
                <a16:creationId xmlns:a16="http://schemas.microsoft.com/office/drawing/2014/main" id="{6EA6CE2F-72F8-4F7E-AE68-7B44D878A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591" y="1689098"/>
            <a:ext cx="7130843" cy="37596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ix keys to measuring health care disruption | Deloitte Insights">
            <a:extLst>
              <a:ext uri="{FF2B5EF4-FFF2-40B4-BE49-F238E27FC236}">
                <a16:creationId xmlns:a16="http://schemas.microsoft.com/office/drawing/2014/main" id="{D02CFE4E-CBCA-4EF4-AA7B-9BD2D05CCE5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003224" y="3138445"/>
            <a:ext cx="2980957" cy="265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06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A7D30F-A5F7-4E78-97AE-BE339F6C0E3F}"/>
              </a:ext>
            </a:extLst>
          </p:cNvPr>
          <p:cNvSpPr/>
          <p:nvPr/>
        </p:nvSpPr>
        <p:spPr>
          <a:xfrm>
            <a:off x="9102436" y="360218"/>
            <a:ext cx="2787977" cy="1011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490" y="3878448"/>
            <a:ext cx="9420224" cy="5269027"/>
          </a:xfrm>
          <a:prstGeom prst="rect">
            <a:avLst/>
          </a:prstGeom>
        </p:spPr>
      </p:pic>
      <p:sp>
        <p:nvSpPr>
          <p:cNvPr id="2" name="Title 1"/>
          <p:cNvSpPr>
            <a:spLocks noGrp="1"/>
          </p:cNvSpPr>
          <p:nvPr>
            <p:ph type="ctrTitle"/>
          </p:nvPr>
        </p:nvSpPr>
        <p:spPr>
          <a:xfrm>
            <a:off x="301587" y="237204"/>
            <a:ext cx="8205104" cy="650503"/>
          </a:xfrm>
        </p:spPr>
        <p:txBody>
          <a:bodyPr>
            <a:normAutofit fontScale="90000"/>
          </a:bodyPr>
          <a:lstStyle/>
          <a:p>
            <a:pPr algn="l"/>
            <a:r>
              <a:rPr lang="en-GB" dirty="0"/>
              <a:t>The overarching objectives </a:t>
            </a:r>
          </a:p>
        </p:txBody>
      </p:sp>
      <p:sp>
        <p:nvSpPr>
          <p:cNvPr id="3" name="Subtitle 2"/>
          <p:cNvSpPr>
            <a:spLocks noGrp="1"/>
          </p:cNvSpPr>
          <p:nvPr>
            <p:ph type="subTitle" idx="1"/>
          </p:nvPr>
        </p:nvSpPr>
        <p:spPr>
          <a:xfrm>
            <a:off x="440132" y="892900"/>
            <a:ext cx="6376304" cy="504056"/>
          </a:xfrm>
        </p:spPr>
        <p:txBody>
          <a:bodyPr>
            <a:normAutofit fontScale="77500" lnSpcReduction="20000"/>
          </a:bodyPr>
          <a:lstStyle/>
          <a:p>
            <a:pPr algn="l"/>
            <a:r>
              <a:rPr lang="en-GB" dirty="0">
                <a:solidFill>
                  <a:srgbClr val="E040C2"/>
                </a:solidFill>
              </a:rPr>
              <a:t>Digital Health and Care programme  – Key elements</a:t>
            </a:r>
          </a:p>
        </p:txBody>
      </p:sp>
      <p:sp>
        <p:nvSpPr>
          <p:cNvPr id="6" name="Rectangle 5"/>
          <p:cNvSpPr/>
          <p:nvPr/>
        </p:nvSpPr>
        <p:spPr>
          <a:xfrm>
            <a:off x="1191491" y="1340522"/>
            <a:ext cx="9420223" cy="2585323"/>
          </a:xfrm>
          <a:prstGeom prst="rect">
            <a:avLst/>
          </a:prstGeom>
          <a:solidFill>
            <a:schemeClr val="accent4">
              <a:lumMod val="60000"/>
              <a:lumOff val="40000"/>
              <a:alpha val="80000"/>
            </a:schemeClr>
          </a:solidFill>
        </p:spPr>
        <p:txBody>
          <a:bodyPr wrap="square">
            <a:spAutoFit/>
          </a:bodyPr>
          <a:lstStyle/>
          <a:p>
            <a:endParaRPr lang="en-GB" dirty="0">
              <a:solidFill>
                <a:srgbClr val="E71D72"/>
              </a:solidFill>
            </a:endParaRPr>
          </a:p>
          <a:p>
            <a:endParaRPr lang="en-GB" dirty="0">
              <a:solidFill>
                <a:srgbClr val="E71D72"/>
              </a:solidFill>
            </a:endParaRPr>
          </a:p>
          <a:p>
            <a:endParaRPr lang="en-GB" dirty="0">
              <a:solidFill>
                <a:srgbClr val="E71D72"/>
              </a:solidFill>
            </a:endParaRPr>
          </a:p>
          <a:p>
            <a:endParaRPr lang="en-GB" dirty="0">
              <a:solidFill>
                <a:srgbClr val="E71D72"/>
              </a:solidFill>
            </a:endParaRPr>
          </a:p>
          <a:p>
            <a:endParaRPr lang="en-GB" dirty="0">
              <a:solidFill>
                <a:srgbClr val="E71D72"/>
              </a:solidFill>
            </a:endParaRPr>
          </a:p>
          <a:p>
            <a:endParaRPr lang="en-GB" dirty="0">
              <a:solidFill>
                <a:srgbClr val="E71D72"/>
              </a:solidFill>
            </a:endParaRPr>
          </a:p>
          <a:p>
            <a:endParaRPr lang="en-GB" dirty="0">
              <a:solidFill>
                <a:srgbClr val="E71D72"/>
              </a:solidFill>
            </a:endParaRPr>
          </a:p>
          <a:p>
            <a:r>
              <a:rPr lang="en-GB" dirty="0"/>
              <a:t/>
            </a:r>
            <a:br>
              <a:rPr lang="en-GB" dirty="0"/>
            </a:br>
            <a:endParaRPr lang="en-GB" dirty="0">
              <a:solidFill>
                <a:schemeClr val="bg1"/>
              </a:solidFill>
            </a:endParaRPr>
          </a:p>
        </p:txBody>
      </p:sp>
      <p:sp>
        <p:nvSpPr>
          <p:cNvPr id="7" name="Rectangle 6">
            <a:extLst>
              <a:ext uri="{FF2B5EF4-FFF2-40B4-BE49-F238E27FC236}">
                <a16:creationId xmlns:a16="http://schemas.microsoft.com/office/drawing/2014/main" id="{7218FD25-16CE-45FC-8B13-A8463AFB1A77}"/>
              </a:ext>
            </a:extLst>
          </p:cNvPr>
          <p:cNvSpPr/>
          <p:nvPr/>
        </p:nvSpPr>
        <p:spPr>
          <a:xfrm>
            <a:off x="1254944" y="1371336"/>
            <a:ext cx="9420223" cy="2862322"/>
          </a:xfrm>
          <a:prstGeom prst="rect">
            <a:avLst/>
          </a:prstGeom>
        </p:spPr>
        <p:txBody>
          <a:bodyPr wrap="square">
            <a:spAutoFit/>
          </a:bodyPr>
          <a:lstStyle/>
          <a:p>
            <a:pPr marL="342900" indent="-342900">
              <a:buFont typeface="+mj-lt"/>
              <a:buAutoNum type="arabicPeriod"/>
            </a:pPr>
            <a:r>
              <a:rPr lang="en-GB" dirty="0">
                <a:solidFill>
                  <a:prstClr val="black"/>
                </a:solidFill>
              </a:rPr>
              <a:t>To deliver a ‘Rural centre of excellence’ for Digital Health and care’ with a Demonstration and Simulation environment anchored in Elgin – Alexander Graham  Bell building and then extend testing through multi stakeholder bids for living lab deployments – </a:t>
            </a:r>
            <a:r>
              <a:rPr lang="en-GB" b="1" dirty="0">
                <a:solidFill>
                  <a:prstClr val="black"/>
                </a:solidFill>
              </a:rPr>
              <a:t>accelerating service innovation and the remobilisation of services (post Covid-19) to embed digital for community benefit and advance future student education and skills for the workforce</a:t>
            </a:r>
          </a:p>
          <a:p>
            <a:pPr marL="342900" indent="-342900">
              <a:buFont typeface="+mj-lt"/>
              <a:buAutoNum type="arabicPeriod"/>
            </a:pPr>
            <a:endParaRPr lang="en-GB" dirty="0">
              <a:solidFill>
                <a:prstClr val="black"/>
              </a:solidFill>
            </a:endParaRPr>
          </a:p>
          <a:p>
            <a:pPr marL="342900" indent="-342900">
              <a:buFont typeface="+mj-lt"/>
              <a:buAutoNum type="arabicPeriod"/>
            </a:pPr>
            <a:r>
              <a:rPr lang="en-GB" dirty="0">
                <a:solidFill>
                  <a:prstClr val="black"/>
                </a:solidFill>
              </a:rPr>
              <a:t>Increase inward investment by attracting leading Digital health and care industry partners to Moray by providing a focal point to draw companies to incubate and </a:t>
            </a:r>
            <a:r>
              <a:rPr lang="en-GB" b="1" dirty="0">
                <a:solidFill>
                  <a:prstClr val="black"/>
                </a:solidFill>
              </a:rPr>
              <a:t>increase R&amp;D and high value employment opportunities - economic development and recovery – post Covid-19. </a:t>
            </a:r>
          </a:p>
          <a:p>
            <a:endParaRPr lang="en-GB" dirty="0">
              <a:solidFill>
                <a:prstClr val="black"/>
              </a:solidFill>
            </a:endParaRPr>
          </a:p>
        </p:txBody>
      </p:sp>
      <p:pic>
        <p:nvPicPr>
          <p:cNvPr id="9" name="Picture 8" descr="A close up of a sign&#10;&#10;Description automatically generated">
            <a:extLst>
              <a:ext uri="{FF2B5EF4-FFF2-40B4-BE49-F238E27FC236}">
                <a16:creationId xmlns:a16="http://schemas.microsoft.com/office/drawing/2014/main" id="{D6B73C3C-B70C-4477-8787-058392BDF03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102436" y="599675"/>
            <a:ext cx="2448272" cy="576064"/>
          </a:xfrm>
          <a:prstGeom prst="rect">
            <a:avLst/>
          </a:prstGeom>
        </p:spPr>
      </p:pic>
    </p:spTree>
    <p:extLst>
      <p:ext uri="{BB962C8B-B14F-4D97-AF65-F5344CB8AC3E}">
        <p14:creationId xmlns:p14="http://schemas.microsoft.com/office/powerpoint/2010/main" val="313888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CF96-C4CA-4AB5-8273-3211D8ED85F4}"/>
              </a:ext>
            </a:extLst>
          </p:cNvPr>
          <p:cNvSpPr>
            <a:spLocks noGrp="1"/>
          </p:cNvSpPr>
          <p:nvPr>
            <p:ph type="title"/>
          </p:nvPr>
        </p:nvSpPr>
        <p:spPr/>
        <p:txBody>
          <a:bodyPr/>
          <a:lstStyle/>
          <a:p>
            <a:r>
              <a:rPr lang="en-GB" dirty="0"/>
              <a:t>Key themes </a:t>
            </a:r>
          </a:p>
        </p:txBody>
      </p:sp>
      <p:sp>
        <p:nvSpPr>
          <p:cNvPr id="3" name="Content Placeholder 2">
            <a:extLst>
              <a:ext uri="{FF2B5EF4-FFF2-40B4-BE49-F238E27FC236}">
                <a16:creationId xmlns:a16="http://schemas.microsoft.com/office/drawing/2014/main" id="{B3A32C82-5328-45BE-80F0-E272C41FE170}"/>
              </a:ext>
            </a:extLst>
          </p:cNvPr>
          <p:cNvSpPr>
            <a:spLocks noGrp="1"/>
          </p:cNvSpPr>
          <p:nvPr>
            <p:ph idx="1"/>
          </p:nvPr>
        </p:nvSpPr>
        <p:spPr>
          <a:xfrm>
            <a:off x="644235" y="1690688"/>
            <a:ext cx="11118273" cy="4351338"/>
          </a:xfrm>
        </p:spPr>
        <p:txBody>
          <a:bodyPr>
            <a:normAutofit lnSpcReduction="10000"/>
          </a:bodyPr>
          <a:lstStyle/>
          <a:p>
            <a:pPr marL="514350" lvl="0" indent="-514350">
              <a:buFont typeface="+mj-lt"/>
              <a:buAutoNum type="arabicPeriod"/>
            </a:pPr>
            <a:r>
              <a:rPr lang="en-GB" dirty="0">
                <a:solidFill>
                  <a:srgbClr val="E71D72"/>
                </a:solidFill>
              </a:rPr>
              <a:t>Care in place </a:t>
            </a:r>
            <a:r>
              <a:rPr lang="en-GB" dirty="0"/>
              <a:t>– including circle of care within the community</a:t>
            </a:r>
          </a:p>
          <a:p>
            <a:pPr marL="514350" lvl="0" indent="-514350">
              <a:buFont typeface="+mj-lt"/>
              <a:buAutoNum type="arabicPeriod"/>
            </a:pPr>
            <a:r>
              <a:rPr lang="en-GB" dirty="0">
                <a:solidFill>
                  <a:srgbClr val="E71D72"/>
                </a:solidFill>
              </a:rPr>
              <a:t>Citizen empowerment </a:t>
            </a:r>
            <a:r>
              <a:rPr lang="en-GB" dirty="0"/>
              <a:t>– in particular around data - person held data and co-managed records</a:t>
            </a:r>
          </a:p>
          <a:p>
            <a:pPr marL="514350" lvl="0" indent="-514350">
              <a:buFont typeface="+mj-lt"/>
              <a:buAutoNum type="arabicPeriod"/>
            </a:pPr>
            <a:r>
              <a:rPr lang="en-GB" dirty="0">
                <a:solidFill>
                  <a:srgbClr val="E71D72"/>
                </a:solidFill>
              </a:rPr>
              <a:t>Supported Self-management </a:t>
            </a:r>
            <a:r>
              <a:rPr lang="en-GB" dirty="0"/>
              <a:t>– including  wellbeing (activity monitoring)</a:t>
            </a:r>
          </a:p>
          <a:p>
            <a:pPr marL="514350" lvl="0" indent="-514350">
              <a:buFont typeface="+mj-lt"/>
              <a:buAutoNum type="arabicPeriod"/>
            </a:pPr>
            <a:r>
              <a:rPr lang="en-GB" dirty="0">
                <a:solidFill>
                  <a:srgbClr val="E71D72"/>
                </a:solidFill>
              </a:rPr>
              <a:t>Diagnostics and Early warning </a:t>
            </a:r>
            <a:r>
              <a:rPr lang="en-GB" dirty="0"/>
              <a:t>innovations </a:t>
            </a:r>
          </a:p>
          <a:p>
            <a:pPr marL="514350" lvl="0" indent="-514350">
              <a:buFont typeface="+mj-lt"/>
              <a:buAutoNum type="arabicPeriod"/>
            </a:pPr>
            <a:r>
              <a:rPr lang="en-GB" dirty="0">
                <a:solidFill>
                  <a:srgbClr val="E71D72"/>
                </a:solidFill>
              </a:rPr>
              <a:t>Smart communities/Smart Housing – </a:t>
            </a:r>
            <a:r>
              <a:rPr lang="en-GB" dirty="0"/>
              <a:t>link to Housing Mix project</a:t>
            </a:r>
          </a:p>
          <a:p>
            <a:pPr marL="514350" lvl="0" indent="-514350">
              <a:buFont typeface="+mj-lt"/>
              <a:buAutoNum type="arabicPeriod"/>
            </a:pPr>
            <a:r>
              <a:rPr lang="en-GB" dirty="0">
                <a:solidFill>
                  <a:srgbClr val="E71D72"/>
                </a:solidFill>
              </a:rPr>
              <a:t>Mental Health/Wellbeing </a:t>
            </a:r>
          </a:p>
          <a:p>
            <a:pPr marL="514350" lvl="0" indent="-514350">
              <a:buFont typeface="+mj-lt"/>
              <a:buAutoNum type="arabicPeriod"/>
            </a:pPr>
            <a:r>
              <a:rPr lang="en-GB" dirty="0">
                <a:solidFill>
                  <a:srgbClr val="E71D72"/>
                </a:solidFill>
              </a:rPr>
              <a:t>Emergency response</a:t>
            </a:r>
            <a:endParaRPr lang="en-GB" dirty="0"/>
          </a:p>
        </p:txBody>
      </p:sp>
    </p:spTree>
    <p:extLst>
      <p:ext uri="{BB962C8B-B14F-4D97-AF65-F5344CB8AC3E}">
        <p14:creationId xmlns:p14="http://schemas.microsoft.com/office/powerpoint/2010/main" val="341190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18" y="270419"/>
            <a:ext cx="10515600" cy="1325563"/>
          </a:xfrm>
        </p:spPr>
        <p:txBody>
          <a:bodyPr/>
          <a:lstStyle/>
          <a:p>
            <a:r>
              <a:rPr lang="en-GB" dirty="0"/>
              <a:t>Supporting Industry to grow </a:t>
            </a:r>
          </a:p>
        </p:txBody>
      </p:sp>
      <p:grpSp>
        <p:nvGrpSpPr>
          <p:cNvPr id="7" name="Group 6">
            <a:extLst>
              <a:ext uri="{FF2B5EF4-FFF2-40B4-BE49-F238E27FC236}">
                <a16:creationId xmlns:a16="http://schemas.microsoft.com/office/drawing/2014/main" id="{8E592348-BC8F-43A4-BD81-3664DEB9C54E}"/>
              </a:ext>
            </a:extLst>
          </p:cNvPr>
          <p:cNvGrpSpPr/>
          <p:nvPr/>
        </p:nvGrpSpPr>
        <p:grpSpPr>
          <a:xfrm>
            <a:off x="422031" y="1450428"/>
            <a:ext cx="7937813" cy="4901057"/>
            <a:chOff x="1178830" y="1533901"/>
            <a:chExt cx="6414556" cy="3959010"/>
          </a:xfrm>
        </p:grpSpPr>
        <p:grpSp>
          <p:nvGrpSpPr>
            <p:cNvPr id="8" name="Group 7"/>
            <p:cNvGrpSpPr/>
            <p:nvPr/>
          </p:nvGrpSpPr>
          <p:grpSpPr>
            <a:xfrm>
              <a:off x="2450564" y="2020313"/>
              <a:ext cx="4005072" cy="301752"/>
              <a:chOff x="3364993" y="1550822"/>
              <a:chExt cx="5340096" cy="402336"/>
            </a:xfrm>
            <a:solidFill>
              <a:schemeClr val="tx1"/>
            </a:solidFill>
          </p:grpSpPr>
          <p:sp>
            <p:nvSpPr>
              <p:cNvPr id="54" name="Rectangle 53"/>
              <p:cNvSpPr/>
              <p:nvPr/>
            </p:nvSpPr>
            <p:spPr>
              <a:xfrm>
                <a:off x="3364993" y="1550822"/>
                <a:ext cx="5340096" cy="27797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55" name="Rectangle 54"/>
              <p:cNvSpPr/>
              <p:nvPr/>
            </p:nvSpPr>
            <p:spPr>
              <a:xfrm>
                <a:off x="3511296" y="1901952"/>
                <a:ext cx="5032858" cy="512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grpSp>
        <p:grpSp>
          <p:nvGrpSpPr>
            <p:cNvPr id="9" name="Group 8"/>
            <p:cNvGrpSpPr/>
            <p:nvPr/>
          </p:nvGrpSpPr>
          <p:grpSpPr>
            <a:xfrm rot="10800000">
              <a:off x="7049112" y="2724451"/>
              <a:ext cx="228141" cy="1856690"/>
              <a:chOff x="7306668" y="3650893"/>
              <a:chExt cx="304188" cy="2475586"/>
            </a:xfrm>
          </p:grpSpPr>
          <p:sp>
            <p:nvSpPr>
              <p:cNvPr id="50" name="Rectangle 49"/>
              <p:cNvSpPr/>
              <p:nvPr/>
            </p:nvSpPr>
            <p:spPr>
              <a:xfrm rot="16200000">
                <a:off x="6923228" y="5545532"/>
                <a:ext cx="964387" cy="197507"/>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prstClr val="white"/>
                  </a:solidFill>
                  <a:latin typeface="Calibri" panose="020F0502020204030204"/>
                </a:endParaRPr>
              </a:p>
            </p:txBody>
          </p:sp>
          <p:sp>
            <p:nvSpPr>
              <p:cNvPr id="51" name="Rectangle 50"/>
              <p:cNvSpPr/>
              <p:nvPr/>
            </p:nvSpPr>
            <p:spPr>
              <a:xfrm rot="16200000">
                <a:off x="7248450" y="5621425"/>
                <a:ext cx="679094" cy="457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prstClr val="white"/>
                  </a:solidFill>
                  <a:latin typeface="Calibri" panose="020F0502020204030204"/>
                </a:endParaRPr>
              </a:p>
            </p:txBody>
          </p:sp>
          <p:sp>
            <p:nvSpPr>
              <p:cNvPr id="52" name="Rectangle 51"/>
              <p:cNvSpPr/>
              <p:nvPr/>
            </p:nvSpPr>
            <p:spPr>
              <a:xfrm rot="16200000">
                <a:off x="6923228" y="4034333"/>
                <a:ext cx="964387" cy="197507"/>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prstClr val="white"/>
                  </a:solidFill>
                  <a:latin typeface="Calibri" panose="020F0502020204030204"/>
                </a:endParaRPr>
              </a:p>
            </p:txBody>
          </p:sp>
          <p:sp>
            <p:nvSpPr>
              <p:cNvPr id="53" name="Rectangle 52"/>
              <p:cNvSpPr/>
              <p:nvPr/>
            </p:nvSpPr>
            <p:spPr>
              <a:xfrm rot="16200000">
                <a:off x="7248450" y="4110226"/>
                <a:ext cx="679094" cy="457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prstClr val="white"/>
                  </a:solidFill>
                  <a:latin typeface="Calibri" panose="020F0502020204030204"/>
                </a:endParaRPr>
              </a:p>
            </p:txBody>
          </p:sp>
        </p:grpSp>
        <p:grpSp>
          <p:nvGrpSpPr>
            <p:cNvPr id="10" name="Group 9"/>
            <p:cNvGrpSpPr/>
            <p:nvPr/>
          </p:nvGrpSpPr>
          <p:grpSpPr>
            <a:xfrm>
              <a:off x="1459185" y="2713018"/>
              <a:ext cx="228141" cy="1856690"/>
              <a:chOff x="7306668" y="3650893"/>
              <a:chExt cx="304188" cy="2475586"/>
            </a:xfrm>
          </p:grpSpPr>
          <p:sp>
            <p:nvSpPr>
              <p:cNvPr id="46" name="Rectangle 45"/>
              <p:cNvSpPr/>
              <p:nvPr/>
            </p:nvSpPr>
            <p:spPr>
              <a:xfrm rot="16200000">
                <a:off x="6923228" y="5545532"/>
                <a:ext cx="964387" cy="197507"/>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prstClr val="white"/>
                  </a:solidFill>
                  <a:latin typeface="Calibri" panose="020F0502020204030204"/>
                </a:endParaRPr>
              </a:p>
            </p:txBody>
          </p:sp>
          <p:sp>
            <p:nvSpPr>
              <p:cNvPr id="47" name="Rectangle 46"/>
              <p:cNvSpPr/>
              <p:nvPr/>
            </p:nvSpPr>
            <p:spPr>
              <a:xfrm rot="16200000">
                <a:off x="7248450" y="5621425"/>
                <a:ext cx="679094" cy="457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prstClr val="white"/>
                  </a:solidFill>
                  <a:latin typeface="Calibri" panose="020F0502020204030204"/>
                </a:endParaRPr>
              </a:p>
            </p:txBody>
          </p:sp>
          <p:sp>
            <p:nvSpPr>
              <p:cNvPr id="48" name="Rectangle 47"/>
              <p:cNvSpPr/>
              <p:nvPr/>
            </p:nvSpPr>
            <p:spPr>
              <a:xfrm rot="16200000">
                <a:off x="6923228" y="4034333"/>
                <a:ext cx="964387" cy="197507"/>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prstClr val="white"/>
                  </a:solidFill>
                  <a:latin typeface="Calibri" panose="020F0502020204030204"/>
                </a:endParaRPr>
              </a:p>
            </p:txBody>
          </p:sp>
          <p:sp>
            <p:nvSpPr>
              <p:cNvPr id="49" name="Rectangle 48"/>
              <p:cNvSpPr/>
              <p:nvPr/>
            </p:nvSpPr>
            <p:spPr>
              <a:xfrm rot="16200000">
                <a:off x="7248450" y="4110226"/>
                <a:ext cx="679094" cy="457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prstClr val="white"/>
                  </a:solidFill>
                  <a:latin typeface="Calibri" panose="020F0502020204030204"/>
                </a:endParaRPr>
              </a:p>
            </p:txBody>
          </p:sp>
        </p:grpSp>
        <p:grpSp>
          <p:nvGrpSpPr>
            <p:cNvPr id="11" name="Group 10"/>
            <p:cNvGrpSpPr/>
            <p:nvPr/>
          </p:nvGrpSpPr>
          <p:grpSpPr>
            <a:xfrm rot="10800000">
              <a:off x="2450564" y="4843301"/>
              <a:ext cx="4005072" cy="301752"/>
              <a:chOff x="3364993" y="1550822"/>
              <a:chExt cx="5340096" cy="402336"/>
            </a:xfrm>
          </p:grpSpPr>
          <p:sp>
            <p:nvSpPr>
              <p:cNvPr id="44" name="Rectangle 43"/>
              <p:cNvSpPr/>
              <p:nvPr/>
            </p:nvSpPr>
            <p:spPr>
              <a:xfrm>
                <a:off x="3364993" y="1550822"/>
                <a:ext cx="5340096" cy="27797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prstClr val="white"/>
                  </a:solidFill>
                  <a:latin typeface="Calibri" panose="020F0502020204030204"/>
                </a:endParaRPr>
              </a:p>
            </p:txBody>
          </p:sp>
          <p:sp>
            <p:nvSpPr>
              <p:cNvPr id="45" name="Rectangle 44"/>
              <p:cNvSpPr/>
              <p:nvPr/>
            </p:nvSpPr>
            <p:spPr>
              <a:xfrm>
                <a:off x="3511296" y="1901952"/>
                <a:ext cx="5032858" cy="512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prstClr val="white"/>
                  </a:solidFill>
                  <a:latin typeface="Calibri" panose="020F0502020204030204"/>
                </a:endParaRPr>
              </a:p>
            </p:txBody>
          </p:sp>
        </p:grpSp>
        <p:sp>
          <p:nvSpPr>
            <p:cNvPr id="12" name="Rectangle 11"/>
            <p:cNvSpPr/>
            <p:nvPr/>
          </p:nvSpPr>
          <p:spPr>
            <a:xfrm>
              <a:off x="1193641" y="1701237"/>
              <a:ext cx="6393565" cy="379167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13" name="Rectangle 12"/>
            <p:cNvSpPr/>
            <p:nvPr/>
          </p:nvSpPr>
          <p:spPr>
            <a:xfrm>
              <a:off x="1342141" y="1621683"/>
              <a:ext cx="621793" cy="159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cxnSp>
          <p:nvCxnSpPr>
            <p:cNvPr id="14" name="Straight Connector 13"/>
            <p:cNvCxnSpPr>
              <a:endCxn id="13" idx="3"/>
            </p:cNvCxnSpPr>
            <p:nvPr/>
          </p:nvCxnSpPr>
          <p:spPr>
            <a:xfrm>
              <a:off x="1342141" y="1533901"/>
              <a:ext cx="621793" cy="1673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4337" y="3284068"/>
              <a:ext cx="1256386" cy="48828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16" name="Rectangle 15"/>
            <p:cNvSpPr/>
            <p:nvPr/>
          </p:nvSpPr>
          <p:spPr>
            <a:xfrm>
              <a:off x="4572303" y="3284068"/>
              <a:ext cx="1256386" cy="48828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676" y="2689441"/>
              <a:ext cx="770445" cy="770445"/>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071" y="3339888"/>
              <a:ext cx="376649" cy="37664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7010" y="3318983"/>
              <a:ext cx="427995" cy="427995"/>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9146" y="3846418"/>
              <a:ext cx="775442" cy="77544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3380" y="3832203"/>
              <a:ext cx="775442" cy="77544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3380" y="2689440"/>
              <a:ext cx="775442" cy="775442"/>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4201" y="3301178"/>
              <a:ext cx="420126" cy="420126"/>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5936" y="3296123"/>
              <a:ext cx="420126" cy="420126"/>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05479" y="3331588"/>
              <a:ext cx="402782" cy="402782"/>
            </a:xfrm>
            <a:prstGeom prst="rect">
              <a:avLst/>
            </a:prstGeom>
          </p:spPr>
        </p:pic>
        <p:sp>
          <p:nvSpPr>
            <p:cNvPr id="26" name="TextBox 25"/>
            <p:cNvSpPr txBox="1"/>
            <p:nvPr/>
          </p:nvSpPr>
          <p:spPr>
            <a:xfrm>
              <a:off x="1835146" y="3398358"/>
              <a:ext cx="762092" cy="293163"/>
            </a:xfrm>
            <a:prstGeom prst="rect">
              <a:avLst/>
            </a:prstGeom>
            <a:noFill/>
          </p:spPr>
          <p:txBody>
            <a:bodyPr wrap="none" rtlCol="0">
              <a:spAutoFit/>
            </a:bodyPr>
            <a:lstStyle>
              <a:defPPr>
                <a:defRPr lang="en-US"/>
              </a:defPPr>
              <a:lvl1pPr>
                <a:defRPr sz="1400"/>
              </a:lvl1pPr>
            </a:lstStyle>
            <a:p>
              <a:pPr defTabSz="685800">
                <a:defRPr/>
              </a:pPr>
              <a:r>
                <a:rPr lang="en-GB" sz="1050" dirty="0">
                  <a:solidFill>
                    <a:prstClr val="black"/>
                  </a:solidFill>
                  <a:latin typeface="Calibri" panose="020F0502020204030204"/>
                </a:rPr>
                <a:t>Technical</a:t>
              </a:r>
            </a:p>
          </p:txBody>
        </p:sp>
        <p:sp>
          <p:nvSpPr>
            <p:cNvPr id="27" name="TextBox 26"/>
            <p:cNvSpPr txBox="1"/>
            <p:nvPr/>
          </p:nvSpPr>
          <p:spPr>
            <a:xfrm>
              <a:off x="1727617" y="4552205"/>
              <a:ext cx="1003194" cy="293163"/>
            </a:xfrm>
            <a:prstGeom prst="rect">
              <a:avLst/>
            </a:prstGeom>
            <a:noFill/>
          </p:spPr>
          <p:txBody>
            <a:bodyPr wrap="none" rtlCol="0">
              <a:spAutoFit/>
            </a:bodyPr>
            <a:lstStyle/>
            <a:p>
              <a:pPr defTabSz="685800">
                <a:defRPr/>
              </a:pPr>
              <a:r>
                <a:rPr lang="en-GB" sz="1050" dirty="0">
                  <a:solidFill>
                    <a:prstClr val="black"/>
                  </a:solidFill>
                  <a:latin typeface="Calibri" panose="020F0502020204030204"/>
                </a:rPr>
                <a:t>Management</a:t>
              </a:r>
            </a:p>
          </p:txBody>
        </p:sp>
        <p:sp>
          <p:nvSpPr>
            <p:cNvPr id="28" name="TextBox 27"/>
            <p:cNvSpPr txBox="1"/>
            <p:nvPr/>
          </p:nvSpPr>
          <p:spPr>
            <a:xfrm>
              <a:off x="6238611" y="3412796"/>
              <a:ext cx="938550" cy="293163"/>
            </a:xfrm>
            <a:prstGeom prst="rect">
              <a:avLst/>
            </a:prstGeom>
            <a:noFill/>
          </p:spPr>
          <p:txBody>
            <a:bodyPr wrap="none" rtlCol="0">
              <a:spAutoFit/>
            </a:bodyPr>
            <a:lstStyle>
              <a:defPPr>
                <a:defRPr lang="en-US"/>
              </a:defPPr>
              <a:lvl1pPr>
                <a:defRPr sz="1400"/>
              </a:lvl1pPr>
            </a:lstStyle>
            <a:p>
              <a:pPr defTabSz="685800">
                <a:defRPr/>
              </a:pPr>
              <a:r>
                <a:rPr lang="en-GB" sz="1050" dirty="0">
                  <a:solidFill>
                    <a:prstClr val="black"/>
                  </a:solidFill>
                  <a:latin typeface="Calibri" panose="020F0502020204030204"/>
                </a:rPr>
                <a:t>Service User</a:t>
              </a:r>
            </a:p>
          </p:txBody>
        </p:sp>
        <p:sp>
          <p:nvSpPr>
            <p:cNvPr id="29" name="TextBox 28"/>
            <p:cNvSpPr txBox="1"/>
            <p:nvPr/>
          </p:nvSpPr>
          <p:spPr>
            <a:xfrm>
              <a:off x="6241564" y="4537667"/>
              <a:ext cx="901862" cy="293163"/>
            </a:xfrm>
            <a:prstGeom prst="rect">
              <a:avLst/>
            </a:prstGeom>
            <a:noFill/>
          </p:spPr>
          <p:txBody>
            <a:bodyPr wrap="none" rtlCol="0">
              <a:spAutoFit/>
            </a:bodyPr>
            <a:lstStyle>
              <a:defPPr>
                <a:defRPr lang="en-US"/>
              </a:defPPr>
              <a:lvl1pPr>
                <a:defRPr sz="1400"/>
              </a:lvl1pPr>
            </a:lstStyle>
            <a:p>
              <a:pPr defTabSz="685800">
                <a:defRPr/>
              </a:pPr>
              <a:r>
                <a:rPr lang="en-GB" sz="1050" dirty="0">
                  <a:solidFill>
                    <a:prstClr val="black"/>
                  </a:solidFill>
                  <a:latin typeface="Calibri" panose="020F0502020204030204"/>
                </a:rPr>
                <a:t>Practitioner</a:t>
              </a:r>
            </a:p>
          </p:txBody>
        </p:sp>
        <p:pic>
          <p:nvPicPr>
            <p:cNvPr id="30" name="Picture 2" descr="Chairs seen from top view, each one is one of a kind"/>
            <p:cNvPicPr>
              <a:picLocks noChangeAspect="1" noChangeArrowheads="1"/>
            </p:cNvPicPr>
            <p:nvPr/>
          </p:nvPicPr>
          <p:blipFill rotWithShape="1">
            <a:blip r:embed="rId11">
              <a:extLst>
                <a:ext uri="{28A0092B-C50C-407E-A947-70E740481C1C}">
                  <a14:useLocalDpi xmlns:a14="http://schemas.microsoft.com/office/drawing/2010/main" val="0"/>
                </a:ext>
              </a:extLst>
            </a:blip>
            <a:srcRect l="83333" t="76525" r="4667" b="11436"/>
            <a:stretch/>
          </p:blipFill>
          <p:spPr bwMode="auto">
            <a:xfrm rot="2724343">
              <a:off x="3790035" y="3809005"/>
              <a:ext cx="350063" cy="366816"/>
            </a:xfrm>
            <a:prstGeom prst="ellipse">
              <a:avLst/>
            </a:prstGeom>
            <a:noFill/>
            <a:extLst>
              <a:ext uri="{909E8E84-426E-40DD-AFC4-6F175D3DCCD1}">
                <a14:hiddenFill xmlns:a14="http://schemas.microsoft.com/office/drawing/2010/main">
                  <a:solidFill>
                    <a:srgbClr val="FFFFFF"/>
                  </a:solidFill>
                </a14:hiddenFill>
              </a:ext>
            </a:extLst>
          </p:spPr>
        </p:pic>
        <p:pic>
          <p:nvPicPr>
            <p:cNvPr id="31" name="Picture 2" descr="Chairs seen from top view, each one is one of a kind"/>
            <p:cNvPicPr>
              <a:picLocks noChangeAspect="1" noChangeArrowheads="1"/>
            </p:cNvPicPr>
            <p:nvPr/>
          </p:nvPicPr>
          <p:blipFill rotWithShape="1">
            <a:blip r:embed="rId11">
              <a:extLst>
                <a:ext uri="{28A0092B-C50C-407E-A947-70E740481C1C}">
                  <a14:useLocalDpi xmlns:a14="http://schemas.microsoft.com/office/drawing/2010/main" val="0"/>
                </a:ext>
              </a:extLst>
            </a:blip>
            <a:srcRect l="83333" t="76525" r="4667" b="11436"/>
            <a:stretch/>
          </p:blipFill>
          <p:spPr bwMode="auto">
            <a:xfrm rot="13480610">
              <a:off x="3151767" y="2897913"/>
              <a:ext cx="350063" cy="366816"/>
            </a:xfrm>
            <a:prstGeom prst="ellipse">
              <a:avLst/>
            </a:prstGeom>
            <a:noFill/>
            <a:extLst>
              <a:ext uri="{909E8E84-426E-40DD-AFC4-6F175D3DCCD1}">
                <a14:hiddenFill xmlns:a14="http://schemas.microsoft.com/office/drawing/2010/main">
                  <a:solidFill>
                    <a:srgbClr val="FFFFFF"/>
                  </a:solidFill>
                </a14:hiddenFill>
              </a:ext>
            </a:extLst>
          </p:spPr>
        </p:pic>
        <p:pic>
          <p:nvPicPr>
            <p:cNvPr id="32" name="Picture 2" descr="Chairs seen from top view, each one is one of a kind"/>
            <p:cNvPicPr>
              <a:picLocks noChangeAspect="1" noChangeArrowheads="1"/>
            </p:cNvPicPr>
            <p:nvPr/>
          </p:nvPicPr>
          <p:blipFill rotWithShape="1">
            <a:blip r:embed="rId11">
              <a:extLst>
                <a:ext uri="{28A0092B-C50C-407E-A947-70E740481C1C}">
                  <a14:useLocalDpi xmlns:a14="http://schemas.microsoft.com/office/drawing/2010/main" val="0"/>
                </a:ext>
              </a:extLst>
            </a:blip>
            <a:srcRect l="83333" t="76525" r="4667" b="11436"/>
            <a:stretch/>
          </p:blipFill>
          <p:spPr bwMode="auto">
            <a:xfrm rot="2724343">
              <a:off x="5316549" y="3816975"/>
              <a:ext cx="350063" cy="366816"/>
            </a:xfrm>
            <a:prstGeom prst="ellipse">
              <a:avLst/>
            </a:prstGeom>
            <a:noFill/>
            <a:extLst>
              <a:ext uri="{909E8E84-426E-40DD-AFC4-6F175D3DCCD1}">
                <a14:hiddenFill xmlns:a14="http://schemas.microsoft.com/office/drawing/2010/main">
                  <a:solidFill>
                    <a:srgbClr val="FFFFFF"/>
                  </a:solidFill>
                </a14:hiddenFill>
              </a:ext>
            </a:extLst>
          </p:spPr>
        </p:pic>
        <p:pic>
          <p:nvPicPr>
            <p:cNvPr id="33" name="Picture 2" descr="Chairs seen from top view, each one is one of a kind"/>
            <p:cNvPicPr>
              <a:picLocks noChangeAspect="1" noChangeArrowheads="1"/>
            </p:cNvPicPr>
            <p:nvPr/>
          </p:nvPicPr>
          <p:blipFill rotWithShape="1">
            <a:blip r:embed="rId11">
              <a:extLst>
                <a:ext uri="{28A0092B-C50C-407E-A947-70E740481C1C}">
                  <a14:useLocalDpi xmlns:a14="http://schemas.microsoft.com/office/drawing/2010/main" val="0"/>
                </a:ext>
              </a:extLst>
            </a:blip>
            <a:srcRect l="83333" t="76525" r="4667" b="11436"/>
            <a:stretch/>
          </p:blipFill>
          <p:spPr bwMode="auto">
            <a:xfrm rot="2724343">
              <a:off x="4747941" y="3824605"/>
              <a:ext cx="350063" cy="366816"/>
            </a:xfrm>
            <a:prstGeom prst="ellipse">
              <a:avLst/>
            </a:prstGeom>
            <a:noFill/>
            <a:extLst>
              <a:ext uri="{909E8E84-426E-40DD-AFC4-6F175D3DCCD1}">
                <a14:hiddenFill xmlns:a14="http://schemas.microsoft.com/office/drawing/2010/main">
                  <a:solidFill>
                    <a:srgbClr val="FFFFFF"/>
                  </a:solidFill>
                </a14:hiddenFill>
              </a:ext>
            </a:extLst>
          </p:spPr>
        </p:pic>
        <p:pic>
          <p:nvPicPr>
            <p:cNvPr id="34" name="Picture 2" descr="Chairs seen from top view, each one is one of a kind"/>
            <p:cNvPicPr>
              <a:picLocks noChangeAspect="1" noChangeArrowheads="1"/>
            </p:cNvPicPr>
            <p:nvPr/>
          </p:nvPicPr>
          <p:blipFill rotWithShape="1">
            <a:blip r:embed="rId11">
              <a:extLst>
                <a:ext uri="{28A0092B-C50C-407E-A947-70E740481C1C}">
                  <a14:useLocalDpi xmlns:a14="http://schemas.microsoft.com/office/drawing/2010/main" val="0"/>
                </a:ext>
              </a:extLst>
            </a:blip>
            <a:srcRect l="83333" t="76525" r="4667" b="11436"/>
            <a:stretch/>
          </p:blipFill>
          <p:spPr bwMode="auto">
            <a:xfrm rot="2724343">
              <a:off x="3157379" y="3796702"/>
              <a:ext cx="350063" cy="366816"/>
            </a:xfrm>
            <a:prstGeom prst="ellipse">
              <a:avLst/>
            </a:prstGeom>
            <a:noFill/>
            <a:extLst>
              <a:ext uri="{909E8E84-426E-40DD-AFC4-6F175D3DCCD1}">
                <a14:hiddenFill xmlns:a14="http://schemas.microsoft.com/office/drawing/2010/main">
                  <a:solidFill>
                    <a:srgbClr val="FFFFFF"/>
                  </a:solidFill>
                </a14:hiddenFill>
              </a:ext>
            </a:extLst>
          </p:spPr>
        </p:pic>
        <p:pic>
          <p:nvPicPr>
            <p:cNvPr id="35" name="Picture 2" descr="Chairs seen from top view, each one is one of a kind"/>
            <p:cNvPicPr>
              <a:picLocks noChangeAspect="1" noChangeArrowheads="1"/>
            </p:cNvPicPr>
            <p:nvPr/>
          </p:nvPicPr>
          <p:blipFill rotWithShape="1">
            <a:blip r:embed="rId11">
              <a:extLst>
                <a:ext uri="{28A0092B-C50C-407E-A947-70E740481C1C}">
                  <a14:useLocalDpi xmlns:a14="http://schemas.microsoft.com/office/drawing/2010/main" val="0"/>
                </a:ext>
              </a:extLst>
            </a:blip>
            <a:srcRect l="83333" t="76525" r="4667" b="11436"/>
            <a:stretch/>
          </p:blipFill>
          <p:spPr bwMode="auto">
            <a:xfrm rot="13480610">
              <a:off x="3802492" y="2898846"/>
              <a:ext cx="350063" cy="366816"/>
            </a:xfrm>
            <a:prstGeom prst="ellipse">
              <a:avLst/>
            </a:prstGeom>
            <a:noFill/>
            <a:extLst>
              <a:ext uri="{909E8E84-426E-40DD-AFC4-6F175D3DCCD1}">
                <a14:hiddenFill xmlns:a14="http://schemas.microsoft.com/office/drawing/2010/main">
                  <a:solidFill>
                    <a:srgbClr val="FFFFFF"/>
                  </a:solidFill>
                </a14:hiddenFill>
              </a:ext>
            </a:extLst>
          </p:spPr>
        </p:pic>
        <p:pic>
          <p:nvPicPr>
            <p:cNvPr id="36" name="Picture 2" descr="Chairs seen from top view, each one is one of a kind"/>
            <p:cNvPicPr>
              <a:picLocks noChangeAspect="1" noChangeArrowheads="1"/>
            </p:cNvPicPr>
            <p:nvPr/>
          </p:nvPicPr>
          <p:blipFill rotWithShape="1">
            <a:blip r:embed="rId11">
              <a:extLst>
                <a:ext uri="{28A0092B-C50C-407E-A947-70E740481C1C}">
                  <a14:useLocalDpi xmlns:a14="http://schemas.microsoft.com/office/drawing/2010/main" val="0"/>
                </a:ext>
              </a:extLst>
            </a:blip>
            <a:srcRect l="83333" t="76525" r="4667" b="11436"/>
            <a:stretch/>
          </p:blipFill>
          <p:spPr bwMode="auto">
            <a:xfrm rot="13480610">
              <a:off x="4750118" y="2908657"/>
              <a:ext cx="350063" cy="366816"/>
            </a:xfrm>
            <a:prstGeom prst="ellipse">
              <a:avLst/>
            </a:prstGeom>
            <a:noFill/>
            <a:extLst>
              <a:ext uri="{909E8E84-426E-40DD-AFC4-6F175D3DCCD1}">
                <a14:hiddenFill xmlns:a14="http://schemas.microsoft.com/office/drawing/2010/main">
                  <a:solidFill>
                    <a:srgbClr val="FFFFFF"/>
                  </a:solidFill>
                </a14:hiddenFill>
              </a:ext>
            </a:extLst>
          </p:spPr>
        </p:pic>
        <p:pic>
          <p:nvPicPr>
            <p:cNvPr id="37" name="Picture 2" descr="Chairs seen from top view, each one is one of a kind"/>
            <p:cNvPicPr>
              <a:picLocks noChangeAspect="1" noChangeArrowheads="1"/>
            </p:cNvPicPr>
            <p:nvPr/>
          </p:nvPicPr>
          <p:blipFill rotWithShape="1">
            <a:blip r:embed="rId11">
              <a:extLst>
                <a:ext uri="{28A0092B-C50C-407E-A947-70E740481C1C}">
                  <a14:useLocalDpi xmlns:a14="http://schemas.microsoft.com/office/drawing/2010/main" val="0"/>
                </a:ext>
              </a:extLst>
            </a:blip>
            <a:srcRect l="83333" t="76525" r="4667" b="11436"/>
            <a:stretch/>
          </p:blipFill>
          <p:spPr bwMode="auto">
            <a:xfrm rot="13480610">
              <a:off x="5316476" y="2908657"/>
              <a:ext cx="350063" cy="366816"/>
            </a:xfrm>
            <a:prstGeom prst="ellipse">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3142634" y="1673709"/>
              <a:ext cx="3173669" cy="346465"/>
            </a:xfrm>
            <a:prstGeom prst="rect">
              <a:avLst/>
            </a:prstGeom>
            <a:noFill/>
          </p:spPr>
          <p:txBody>
            <a:bodyPr wrap="none" rtlCol="0">
              <a:spAutoFit/>
            </a:bodyPr>
            <a:lstStyle/>
            <a:p>
              <a:pPr defTabSz="685800">
                <a:defRPr/>
              </a:pPr>
              <a:r>
                <a:rPr lang="en-GB" sz="1350" dirty="0">
                  <a:solidFill>
                    <a:prstClr val="black"/>
                  </a:solidFill>
                  <a:latin typeface="Calibri" panose="020F0502020204030204"/>
                </a:rPr>
                <a:t>FUTURE STATE SERVICE VISUALISATION</a:t>
              </a:r>
            </a:p>
          </p:txBody>
        </p:sp>
        <p:sp>
          <p:nvSpPr>
            <p:cNvPr id="39" name="TextBox 38"/>
            <p:cNvSpPr txBox="1"/>
            <p:nvPr/>
          </p:nvSpPr>
          <p:spPr>
            <a:xfrm>
              <a:off x="3342923" y="5125396"/>
              <a:ext cx="2610519" cy="242402"/>
            </a:xfrm>
            <a:prstGeom prst="rect">
              <a:avLst/>
            </a:prstGeom>
            <a:noFill/>
          </p:spPr>
          <p:txBody>
            <a:bodyPr wrap="none" rtlCol="0">
              <a:spAutoFit/>
            </a:bodyPr>
            <a:lstStyle/>
            <a:p>
              <a:pPr defTabSz="685800">
                <a:defRPr/>
              </a:pPr>
              <a:r>
                <a:rPr lang="en-GB" sz="1350" dirty="0">
                  <a:solidFill>
                    <a:prstClr val="black"/>
                  </a:solidFill>
                  <a:latin typeface="Calibri" panose="020F0502020204030204"/>
                </a:rPr>
                <a:t>USER STORY and CODESIGN VISUALISATION</a:t>
              </a:r>
            </a:p>
          </p:txBody>
        </p:sp>
        <p:sp>
          <p:nvSpPr>
            <p:cNvPr id="40" name="TextBox 39"/>
            <p:cNvSpPr txBox="1"/>
            <p:nvPr/>
          </p:nvSpPr>
          <p:spPr>
            <a:xfrm rot="16200000">
              <a:off x="748002" y="3429038"/>
              <a:ext cx="1188716" cy="327060"/>
            </a:xfrm>
            <a:prstGeom prst="rect">
              <a:avLst/>
            </a:prstGeom>
            <a:noFill/>
          </p:spPr>
          <p:txBody>
            <a:bodyPr wrap="none" rtlCol="0">
              <a:spAutoFit/>
            </a:bodyPr>
            <a:lstStyle/>
            <a:p>
              <a:pPr defTabSz="685800">
                <a:defRPr/>
              </a:pPr>
              <a:r>
                <a:rPr lang="en-GB" sz="1350" dirty="0">
                  <a:solidFill>
                    <a:prstClr val="black"/>
                  </a:solidFill>
                  <a:latin typeface="Calibri" panose="020F0502020204030204"/>
                </a:rPr>
                <a:t>INTERFACES</a:t>
              </a:r>
            </a:p>
          </p:txBody>
        </p:sp>
        <p:sp>
          <p:nvSpPr>
            <p:cNvPr id="41" name="TextBox 40"/>
            <p:cNvSpPr txBox="1"/>
            <p:nvPr/>
          </p:nvSpPr>
          <p:spPr>
            <a:xfrm rot="5400000">
              <a:off x="6835498" y="3429038"/>
              <a:ext cx="1188716" cy="327060"/>
            </a:xfrm>
            <a:prstGeom prst="rect">
              <a:avLst/>
            </a:prstGeom>
            <a:noFill/>
          </p:spPr>
          <p:txBody>
            <a:bodyPr wrap="none" rtlCol="0">
              <a:spAutoFit/>
            </a:bodyPr>
            <a:lstStyle/>
            <a:p>
              <a:pPr defTabSz="685800">
                <a:defRPr/>
              </a:pPr>
              <a:r>
                <a:rPr lang="en-GB" sz="1350" dirty="0">
                  <a:solidFill>
                    <a:prstClr val="black"/>
                  </a:solidFill>
                  <a:latin typeface="Calibri" panose="020F0502020204030204"/>
                </a:rPr>
                <a:t>INTERFACES</a:t>
              </a:r>
            </a:p>
          </p:txBody>
        </p:sp>
        <p:sp>
          <p:nvSpPr>
            <p:cNvPr id="42" name="TextBox 41"/>
            <p:cNvSpPr txBox="1"/>
            <p:nvPr/>
          </p:nvSpPr>
          <p:spPr>
            <a:xfrm>
              <a:off x="3007808" y="4134752"/>
              <a:ext cx="1446891" cy="346465"/>
            </a:xfrm>
            <a:prstGeom prst="rect">
              <a:avLst/>
            </a:prstGeom>
            <a:noFill/>
          </p:spPr>
          <p:txBody>
            <a:bodyPr wrap="none" rtlCol="0">
              <a:spAutoFit/>
            </a:bodyPr>
            <a:lstStyle/>
            <a:p>
              <a:pPr defTabSz="685800">
                <a:defRPr/>
              </a:pPr>
              <a:r>
                <a:rPr lang="en-GB" sz="1350" dirty="0">
                  <a:solidFill>
                    <a:prstClr val="black"/>
                  </a:solidFill>
                  <a:latin typeface="Calibri" panose="020F0502020204030204"/>
                </a:rPr>
                <a:t>DEVICES &amp; APPS</a:t>
              </a:r>
            </a:p>
          </p:txBody>
        </p:sp>
        <p:sp>
          <p:nvSpPr>
            <p:cNvPr id="43" name="TextBox 42"/>
            <p:cNvSpPr txBox="1"/>
            <p:nvPr/>
          </p:nvSpPr>
          <p:spPr>
            <a:xfrm>
              <a:off x="4580854" y="4140433"/>
              <a:ext cx="1403213" cy="346465"/>
            </a:xfrm>
            <a:prstGeom prst="rect">
              <a:avLst/>
            </a:prstGeom>
            <a:noFill/>
          </p:spPr>
          <p:txBody>
            <a:bodyPr wrap="none" rtlCol="0">
              <a:spAutoFit/>
            </a:bodyPr>
            <a:lstStyle/>
            <a:p>
              <a:pPr defTabSz="685800">
                <a:defRPr/>
              </a:pPr>
              <a:r>
                <a:rPr lang="en-GB" sz="1350" dirty="0">
                  <a:solidFill>
                    <a:prstClr val="black"/>
                  </a:solidFill>
                  <a:latin typeface="Calibri" panose="020F0502020204030204"/>
                </a:rPr>
                <a:t>EVIDENCE BASE</a:t>
              </a:r>
            </a:p>
          </p:txBody>
        </p:sp>
      </p:grpSp>
      <p:pic>
        <p:nvPicPr>
          <p:cNvPr id="66" name="Picture 65"/>
          <p:cNvPicPr>
            <a:picLocks noChangeAspect="1"/>
          </p:cNvPicPr>
          <p:nvPr/>
        </p:nvPicPr>
        <p:blipFill rotWithShape="1">
          <a:blip r:embed="rId12"/>
          <a:srcRect t="22376" b="28393"/>
          <a:stretch/>
        </p:blipFill>
        <p:spPr>
          <a:xfrm>
            <a:off x="8623535" y="1971875"/>
            <a:ext cx="1607736" cy="791501"/>
          </a:xfrm>
          <a:prstGeom prst="rect">
            <a:avLst/>
          </a:prstGeom>
        </p:spPr>
      </p:pic>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t="26220" b="21440"/>
          <a:stretch/>
        </p:blipFill>
        <p:spPr>
          <a:xfrm>
            <a:off x="8624730" y="3042557"/>
            <a:ext cx="1645053" cy="558590"/>
          </a:xfrm>
          <a:prstGeom prst="rect">
            <a:avLst/>
          </a:prstGeom>
        </p:spPr>
      </p:pic>
      <p:pic>
        <p:nvPicPr>
          <p:cNvPr id="1026" name="Picture 2" descr="Atos Reviews | Glassdoor.co.uk">
            <a:extLst>
              <a:ext uri="{FF2B5EF4-FFF2-40B4-BE49-F238E27FC236}">
                <a16:creationId xmlns:a16="http://schemas.microsoft.com/office/drawing/2014/main" id="{794CA3D5-B765-4DAC-94A5-D867A280C298}"/>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16152"/>
          <a:stretch/>
        </p:blipFill>
        <p:spPr bwMode="auto">
          <a:xfrm>
            <a:off x="10234165" y="4946918"/>
            <a:ext cx="1555402" cy="1304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soft unveils its new logo, the first major change in 25 years - The  Verge">
            <a:extLst>
              <a:ext uri="{FF2B5EF4-FFF2-40B4-BE49-F238E27FC236}">
                <a16:creationId xmlns:a16="http://schemas.microsoft.com/office/drawing/2014/main" id="{81DD0E14-4DB7-46EE-B23F-FB70DEFFF94C}"/>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7830" b="32977"/>
          <a:stretch/>
        </p:blipFill>
        <p:spPr bwMode="auto">
          <a:xfrm>
            <a:off x="8529628" y="4282696"/>
            <a:ext cx="3143014" cy="689836"/>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B31FB371-C994-4068-A5D4-494932606827}"/>
              </a:ext>
            </a:extLst>
          </p:cNvPr>
          <p:cNvSpPr/>
          <p:nvPr/>
        </p:nvSpPr>
        <p:spPr>
          <a:xfrm>
            <a:off x="9102436" y="360218"/>
            <a:ext cx="2787977" cy="1011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 name="Picture 62" descr="A close up of a sign&#10;&#10;Description automatically generated">
            <a:extLst>
              <a:ext uri="{FF2B5EF4-FFF2-40B4-BE49-F238E27FC236}">
                <a16:creationId xmlns:a16="http://schemas.microsoft.com/office/drawing/2014/main" id="{F9041A59-5C9C-4832-95FC-B35879E2A9B3}"/>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9102436" y="599675"/>
            <a:ext cx="2448272" cy="576064"/>
          </a:xfrm>
          <a:prstGeom prst="rect">
            <a:avLst/>
          </a:prstGeom>
        </p:spPr>
      </p:pic>
      <p:pic>
        <p:nvPicPr>
          <p:cNvPr id="4" name="Picture 3">
            <a:extLst>
              <a:ext uri="{FF2B5EF4-FFF2-40B4-BE49-F238E27FC236}">
                <a16:creationId xmlns:a16="http://schemas.microsoft.com/office/drawing/2014/main" id="{DA4E0873-C431-4BED-B26F-710B6205DF2B}"/>
              </a:ext>
            </a:extLst>
          </p:cNvPr>
          <p:cNvPicPr>
            <a:picLocks noChangeAspect="1"/>
          </p:cNvPicPr>
          <p:nvPr/>
        </p:nvPicPr>
        <p:blipFill rotWithShape="1">
          <a:blip r:embed="rId17"/>
          <a:srcRect l="39398" t="41824" r="38530" b="49589"/>
          <a:stretch/>
        </p:blipFill>
        <p:spPr>
          <a:xfrm>
            <a:off x="8967485" y="3726619"/>
            <a:ext cx="2455554" cy="513447"/>
          </a:xfrm>
          <a:prstGeom prst="rect">
            <a:avLst/>
          </a:prstGeom>
        </p:spPr>
      </p:pic>
      <p:pic>
        <p:nvPicPr>
          <p:cNvPr id="5" name="Picture 4">
            <a:extLst>
              <a:ext uri="{FF2B5EF4-FFF2-40B4-BE49-F238E27FC236}">
                <a16:creationId xmlns:a16="http://schemas.microsoft.com/office/drawing/2014/main" id="{129B3CF2-34C1-4648-B98D-164E24D665A4}"/>
              </a:ext>
            </a:extLst>
          </p:cNvPr>
          <p:cNvPicPr>
            <a:picLocks noChangeAspect="1"/>
          </p:cNvPicPr>
          <p:nvPr/>
        </p:nvPicPr>
        <p:blipFill rotWithShape="1">
          <a:blip r:embed="rId18"/>
          <a:srcRect l="43813" t="11975" r="44393" b="77555"/>
          <a:stretch/>
        </p:blipFill>
        <p:spPr>
          <a:xfrm>
            <a:off x="10218246" y="1917111"/>
            <a:ext cx="1437908" cy="686185"/>
          </a:xfrm>
          <a:prstGeom prst="rect">
            <a:avLst/>
          </a:prstGeom>
        </p:spPr>
      </p:pic>
      <p:pic>
        <p:nvPicPr>
          <p:cNvPr id="56" name="Picture 4" descr="Tata Group - Wikipedia">
            <a:extLst>
              <a:ext uri="{FF2B5EF4-FFF2-40B4-BE49-F238E27FC236}">
                <a16:creationId xmlns:a16="http://schemas.microsoft.com/office/drawing/2014/main" id="{B9E30FE7-C121-4ED8-A56D-134D89D0C39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6089" y="4972532"/>
            <a:ext cx="1399421" cy="1285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orm ID | Digital Agency Edinburgh">
            <a:extLst>
              <a:ext uri="{FF2B5EF4-FFF2-40B4-BE49-F238E27FC236}">
                <a16:creationId xmlns:a16="http://schemas.microsoft.com/office/drawing/2014/main" id="{F9D5B3CD-CFD5-4DE3-A9AE-7C3E58A4685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404152" y="2910116"/>
            <a:ext cx="1252002" cy="65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14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94111-3DAA-4952-A445-DFC6C73BE436}"/>
              </a:ext>
            </a:extLst>
          </p:cNvPr>
          <p:cNvSpPr>
            <a:spLocks noGrp="1"/>
          </p:cNvSpPr>
          <p:nvPr>
            <p:ph type="title"/>
          </p:nvPr>
        </p:nvSpPr>
        <p:spPr>
          <a:xfrm>
            <a:off x="367145" y="18255"/>
            <a:ext cx="8790710" cy="1325563"/>
          </a:xfrm>
        </p:spPr>
        <p:txBody>
          <a:bodyPr>
            <a:normAutofit/>
          </a:bodyPr>
          <a:lstStyle/>
          <a:p>
            <a:r>
              <a:rPr lang="en-GB" dirty="0"/>
              <a:t>Benefits – Inclusive Growth </a:t>
            </a:r>
            <a:br>
              <a:rPr lang="en-GB" dirty="0"/>
            </a:br>
            <a:r>
              <a:rPr lang="en-GB" sz="2700" dirty="0">
                <a:solidFill>
                  <a:srgbClr val="E71D72"/>
                </a:solidFill>
              </a:rPr>
              <a:t>ECONOMIC – SERVICE – SKILLS </a:t>
            </a:r>
          </a:p>
        </p:txBody>
      </p:sp>
      <p:sp>
        <p:nvSpPr>
          <p:cNvPr id="3" name="Content Placeholder 2">
            <a:extLst>
              <a:ext uri="{FF2B5EF4-FFF2-40B4-BE49-F238E27FC236}">
                <a16:creationId xmlns:a16="http://schemas.microsoft.com/office/drawing/2014/main" id="{18BF8AE3-2F0E-4653-AFCF-7FB500162FF0}"/>
              </a:ext>
            </a:extLst>
          </p:cNvPr>
          <p:cNvSpPr>
            <a:spLocks noGrp="1"/>
          </p:cNvSpPr>
          <p:nvPr>
            <p:ph idx="1"/>
          </p:nvPr>
        </p:nvSpPr>
        <p:spPr/>
        <p:txBody>
          <a:bodyPr>
            <a:normAutofit/>
          </a:bodyPr>
          <a:lstStyle/>
          <a:p>
            <a:pPr marL="0" indent="0">
              <a:buNone/>
            </a:pPr>
            <a:endParaRPr lang="en-GB" dirty="0"/>
          </a:p>
          <a:p>
            <a:pPr marL="0" indent="0">
              <a:buNone/>
            </a:pPr>
            <a:endParaRPr lang="en-GB" dirty="0"/>
          </a:p>
          <a:p>
            <a:pPr marL="0" indent="0">
              <a:buNone/>
            </a:pPr>
            <a:endParaRPr lang="en-GB" dirty="0"/>
          </a:p>
        </p:txBody>
      </p:sp>
      <p:sp>
        <p:nvSpPr>
          <p:cNvPr id="5" name="Content Placeholder 2">
            <a:extLst>
              <a:ext uri="{FF2B5EF4-FFF2-40B4-BE49-F238E27FC236}">
                <a16:creationId xmlns:a16="http://schemas.microsoft.com/office/drawing/2014/main" id="{7945DACF-8202-4C9F-9FEC-6436B0C514FC}"/>
              </a:ext>
            </a:extLst>
          </p:cNvPr>
          <p:cNvSpPr txBox="1">
            <a:spLocks/>
          </p:cNvSpPr>
          <p:nvPr/>
        </p:nvSpPr>
        <p:spPr>
          <a:xfrm>
            <a:off x="-145475" y="1373368"/>
            <a:ext cx="12157365" cy="528175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Increase the number of high value jobs and inward investment in the Moray region. </a:t>
            </a:r>
          </a:p>
          <a:p>
            <a:pPr lvl="1"/>
            <a:endParaRPr lang="en-GB" dirty="0"/>
          </a:p>
          <a:p>
            <a:pPr lvl="1"/>
            <a:r>
              <a:rPr lang="en-GB" dirty="0"/>
              <a:t>Create a space and infrastructure for partners in Moray to simulate the service demands and potential solutions by innovating collaboratively within the Demonstration and Simulation environment that can exchange knowledge, ideas and data to imagine what is possible with the use of digital.</a:t>
            </a:r>
          </a:p>
          <a:p>
            <a:pPr lvl="1"/>
            <a:endParaRPr lang="en-GB" dirty="0"/>
          </a:p>
          <a:p>
            <a:pPr lvl="1"/>
            <a:r>
              <a:rPr lang="en-GB" dirty="0"/>
              <a:t>Create min of 5 Real-World Living Lab (co-design) test bed facility/opportunities in Moray to prove in partnership (i.e. consortium) the service, technical and business innovation can be adopted. Providing evidence to allow implementation, scale and commercialisation to occur. </a:t>
            </a:r>
          </a:p>
          <a:p>
            <a:pPr marL="457200" lvl="1" indent="0">
              <a:buNone/>
            </a:pPr>
            <a:endParaRPr lang="en-GB" dirty="0"/>
          </a:p>
          <a:p>
            <a:pPr lvl="1"/>
            <a:r>
              <a:rPr lang="en-GB" dirty="0"/>
              <a:t>Increase the skills and education levels in relation to Digital Health and Care Innovation, providing future career opportunities and influencing educational curriculum and CPD for new or existing staff within this sector and promoting the opportunity for new skills, as per the Covid-19 recovery phase. </a:t>
            </a:r>
          </a:p>
          <a:p>
            <a:pPr lvl="1"/>
            <a:endParaRPr lang="en-GB" dirty="0"/>
          </a:p>
          <a:p>
            <a:pPr lvl="1"/>
            <a:r>
              <a:rPr lang="en-GB" dirty="0"/>
              <a:t>Improve services by realising at least two digital innovations within the local NHS, IJB, Local authority and/or 3</a:t>
            </a:r>
            <a:r>
              <a:rPr lang="en-GB" baseline="30000" dirty="0"/>
              <a:t>rd</a:t>
            </a:r>
            <a:r>
              <a:rPr lang="en-GB" dirty="0"/>
              <a:t> sector partners services, to enable them to be fit for the future, bringing benefits to the citizen and the services in Moray. </a:t>
            </a:r>
          </a:p>
          <a:p>
            <a:pPr lvl="1"/>
            <a:endParaRPr lang="en-GB" dirty="0"/>
          </a:p>
          <a:p>
            <a:pPr lvl="1"/>
            <a:endParaRPr lang="en-GB" dirty="0"/>
          </a:p>
          <a:p>
            <a:pPr marL="457200" lvl="1" indent="0">
              <a:buFont typeface="Arial" panose="020B0604020202020204" pitchFamily="34" charset="0"/>
              <a:buNone/>
            </a:pPr>
            <a:endParaRPr lang="en-GB" dirty="0"/>
          </a:p>
        </p:txBody>
      </p:sp>
      <p:sp>
        <p:nvSpPr>
          <p:cNvPr id="6" name="Rectangle 5">
            <a:extLst>
              <a:ext uri="{FF2B5EF4-FFF2-40B4-BE49-F238E27FC236}">
                <a16:creationId xmlns:a16="http://schemas.microsoft.com/office/drawing/2014/main" id="{0B153726-8094-40B0-91F3-183880F6DFB1}"/>
              </a:ext>
            </a:extLst>
          </p:cNvPr>
          <p:cNvSpPr/>
          <p:nvPr/>
        </p:nvSpPr>
        <p:spPr>
          <a:xfrm>
            <a:off x="9102436" y="360218"/>
            <a:ext cx="2787977" cy="1011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 up of a sign&#10;&#10;Description automatically generated">
            <a:extLst>
              <a:ext uri="{FF2B5EF4-FFF2-40B4-BE49-F238E27FC236}">
                <a16:creationId xmlns:a16="http://schemas.microsoft.com/office/drawing/2014/main" id="{FFC40179-D463-4FD2-91ED-80A6CD45D80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102436" y="599675"/>
            <a:ext cx="2448272" cy="576064"/>
          </a:xfrm>
          <a:prstGeom prst="rect">
            <a:avLst/>
          </a:prstGeom>
        </p:spPr>
      </p:pic>
    </p:spTree>
    <p:extLst>
      <p:ext uri="{BB962C8B-B14F-4D97-AF65-F5344CB8AC3E}">
        <p14:creationId xmlns:p14="http://schemas.microsoft.com/office/powerpoint/2010/main" val="1993603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CD9723927BE14DB15820DD1B7BA0C2" ma:contentTypeVersion="12" ma:contentTypeDescription="Create a new document." ma:contentTypeScope="" ma:versionID="ae5cc70b2d05712e0e4f948087e7db24">
  <xsd:schema xmlns:xsd="http://www.w3.org/2001/XMLSchema" xmlns:xs="http://www.w3.org/2001/XMLSchema" xmlns:p="http://schemas.microsoft.com/office/2006/metadata/properties" xmlns:ns2="35732836-48e3-4425-9553-0dd5e5f83d0d" xmlns:ns3="5eb890fd-ad7a-4e4a-9476-383d833a3f98" targetNamespace="http://schemas.microsoft.com/office/2006/metadata/properties" ma:root="true" ma:fieldsID="368ec8fbd45e94394c18575602e122a0" ns2:_="" ns3:_="">
    <xsd:import namespace="35732836-48e3-4425-9553-0dd5e5f83d0d"/>
    <xsd:import namespace="5eb890fd-ad7a-4e4a-9476-383d833a3f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32836-48e3-4425-9553-0dd5e5f83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b890fd-ad7a-4e4a-9476-383d833a3f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E1702FD-4C53-462B-BCBC-7BEA827AEE8D}"/>
</file>

<file path=customXml/itemProps2.xml><?xml version="1.0" encoding="utf-8"?>
<ds:datastoreItem xmlns:ds="http://schemas.openxmlformats.org/officeDocument/2006/customXml" ds:itemID="{03566FAC-24EA-4702-BB7A-6FF17544416D}"/>
</file>

<file path=customXml/itemProps3.xml><?xml version="1.0" encoding="utf-8"?>
<ds:datastoreItem xmlns:ds="http://schemas.openxmlformats.org/officeDocument/2006/customXml" ds:itemID="{D76471EF-65CB-4900-A4C3-C2FD2F13FAB9}"/>
</file>

<file path=customXml/itemProps4.xml><?xml version="1.0" encoding="utf-8"?>
<ds:datastoreItem xmlns:ds="http://schemas.openxmlformats.org/officeDocument/2006/customXml" ds:itemID="{A55D6002-94C3-4609-98B6-5695070FFE27}"/>
</file>

<file path=docProps/app.xml><?xml version="1.0" encoding="utf-8"?>
<Properties xmlns="http://schemas.openxmlformats.org/officeDocument/2006/extended-properties" xmlns:vt="http://schemas.openxmlformats.org/officeDocument/2006/docPropsVTypes">
  <TotalTime>3467</TotalTime>
  <Words>735</Words>
  <Application>Microsoft Office PowerPoint</Application>
  <PresentationFormat>Widescreen</PresentationFormat>
  <Paragraphs>67</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Rounded MT Bold</vt:lpstr>
      <vt:lpstr>Calibri</vt:lpstr>
      <vt:lpstr>Office Theme</vt:lpstr>
      <vt:lpstr>PowerPoint Presentation</vt:lpstr>
      <vt:lpstr>Our vision partnership working </vt:lpstr>
      <vt:lpstr>The opportunity for Moray</vt:lpstr>
      <vt:lpstr>The overarching objectives </vt:lpstr>
      <vt:lpstr>Key themes </vt:lpstr>
      <vt:lpstr>Supporting Industry to grow </vt:lpstr>
      <vt:lpstr>Benefits – Inclusive Growth  ECONOMIC – SERVICE – SKILLS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Breakfast meet-up</dc:title>
  <dc:creator>Grace</dc:creator>
  <cp:lastModifiedBy>David Moreton</cp:lastModifiedBy>
  <cp:revision>86</cp:revision>
  <cp:lastPrinted>2017-11-21T14:23:50Z</cp:lastPrinted>
  <dcterms:created xsi:type="dcterms:W3CDTF">2017-11-16T11:28:15Z</dcterms:created>
  <dcterms:modified xsi:type="dcterms:W3CDTF">2020-11-10T11:12:28Z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0x010100B5CD9723927BE14DB15820DD1B7BA0C2</vt:lpwstr>
  </property>
  <property fmtid="{D5CDD505-2E9C-101B-9397-08002B2CF9AE}" pid="3" name="_dlc_DocIdItemGuid">
    <vt:lpwstr>8eb94b1a-a7a7-4604-bf98-079247043344</vt:lpwstr>
  </property>
</Properties>
</file>