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4" r:id="rId6"/>
  </p:sldMasterIdLst>
  <p:notesMasterIdLst>
    <p:notesMasterId r:id="rId12"/>
  </p:notesMasterIdLst>
  <p:sldIdLst>
    <p:sldId id="331" r:id="rId7"/>
    <p:sldId id="332" r:id="rId8"/>
    <p:sldId id="339" r:id="rId9"/>
    <p:sldId id="345" r:id="rId10"/>
    <p:sldId id="34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3" clrIdx="0"/>
  <p:cmAuthor id="1" name="David Moreton" initials="DM" lastIdx="4" clrIdx="1"/>
  <p:cmAuthor id="2" name="Rhona Gunn" initials="RG"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40C2"/>
    <a:srgbClr val="1EB872"/>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41" autoAdjust="0"/>
    <p:restoredTop sz="75844" autoAdjust="0"/>
  </p:normalViewPr>
  <p:slideViewPr>
    <p:cSldViewPr>
      <p:cViewPr varScale="1">
        <p:scale>
          <a:sx n="73" d="100"/>
          <a:sy n="73" d="100"/>
        </p:scale>
        <p:origin x="1746" y="72"/>
      </p:cViewPr>
      <p:guideLst>
        <p:guide orient="horz" pos="2160"/>
        <p:guide pos="2880"/>
      </p:guideLst>
    </p:cSldViewPr>
  </p:slideViewPr>
  <p:notesTextViewPr>
    <p:cViewPr>
      <p:scale>
        <a:sx n="3" d="2"/>
        <a:sy n="3" d="2"/>
      </p:scale>
      <p:origin x="0" y="0"/>
    </p:cViewPr>
  </p:notesTextViewPr>
  <p:notesViewPr>
    <p:cSldViewPr>
      <p:cViewPr>
        <p:scale>
          <a:sx n="90" d="100"/>
          <a:sy n="90" d="100"/>
        </p:scale>
        <p:origin x="-2118" y="18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1" Type="http://schemas.openxmlformats.org/officeDocument/2006/relationships/slide" Target="slides/slide5.xml"/><Relationship Id="rId6" Type="http://schemas.openxmlformats.org/officeDocument/2006/relationships/slideMaster" Target="slideMasters/slideMaster2.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355FE-4AA9-43B7-A23C-421AA84389E9}" type="datetimeFigureOut">
              <a:rPr lang="en-GB" smtClean="0"/>
              <a:t>30/10/2020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63ACC-70BD-4412-89B5-F5DC5D438FDB}" type="slidenum">
              <a:rPr lang="en-GB" smtClean="0"/>
              <a:t>‹#›</a:t>
            </a:fld>
            <a:endParaRPr lang="en-GB"/>
          </a:p>
        </p:txBody>
      </p:sp>
    </p:spTree>
    <p:extLst>
      <p:ext uri="{BB962C8B-B14F-4D97-AF65-F5344CB8AC3E}">
        <p14:creationId xmlns:p14="http://schemas.microsoft.com/office/powerpoint/2010/main" val="150995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63ACC-70BD-4412-89B5-F5DC5D438FDB}" type="slidenum">
              <a:rPr lang="en-GB" smtClean="0"/>
              <a:t>1</a:t>
            </a:fld>
            <a:endParaRPr lang="en-GB"/>
          </a:p>
        </p:txBody>
      </p:sp>
    </p:spTree>
    <p:extLst>
      <p:ext uri="{BB962C8B-B14F-4D97-AF65-F5344CB8AC3E}">
        <p14:creationId xmlns:p14="http://schemas.microsoft.com/office/powerpoint/2010/main" val="10009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99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357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19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8981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2944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402846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08111"/>
          </a:xfrm>
        </p:spPr>
        <p:txBody>
          <a:bodyPr>
            <a:normAutofit/>
          </a:bodyPr>
          <a:lstStyle>
            <a:lvl1pPr>
              <a:defRPr sz="3000"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1772816"/>
            <a:ext cx="6400800" cy="3865984"/>
          </a:xfrm>
        </p:spPr>
        <p:txBody>
          <a:bodyPr>
            <a:normAutofit/>
          </a:bodyPr>
          <a:lstStyle>
            <a:lvl1pPr marL="0" indent="0" algn="ctr">
              <a:buNone/>
              <a:defRPr sz="2400" b="1">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05151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790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86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26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944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49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1081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99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52313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754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4445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474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1986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956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73973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461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8758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66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10/30/2020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14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8A28E-FAF7-4437-8E22-1AB845BAECF6}" type="datetimeFigureOut">
              <a:rPr lang="en-US" smtClean="0"/>
              <a:pPr/>
              <a:t>10/30/2020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06C809-A32A-4BDF-8B91-A05A3437DCE6}" type="slidenum">
              <a:rPr lang="en-GB" smtClean="0"/>
              <a:pPr/>
              <a:t>‹#›</a:t>
            </a:fld>
            <a:endParaRPr lang="en-GB"/>
          </a:p>
        </p:txBody>
      </p:sp>
    </p:spTree>
    <p:extLst>
      <p:ext uri="{BB962C8B-B14F-4D97-AF65-F5344CB8AC3E}">
        <p14:creationId xmlns:p14="http://schemas.microsoft.com/office/powerpoint/2010/main" val="21867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E116E-C6E2-4924-8424-E7506F3D2651}" type="datetimeFigureOut">
              <a:rPr lang="en-GB" smtClean="0">
                <a:solidFill>
                  <a:prstClr val="black">
                    <a:tint val="75000"/>
                  </a:prstClr>
                </a:solidFill>
              </a:rPr>
              <a:pPr/>
              <a:t>30/10/2020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3008-C375-4A3A-86CF-916891D2B91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30774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rgbClr val="FFC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FFC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FFC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1" kern="1200">
          <a:solidFill>
            <a:srgbClr val="FFC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1" kern="1200">
          <a:solidFill>
            <a:srgbClr val="FFC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93" y="1926412"/>
            <a:ext cx="4104456" cy="174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437112"/>
            <a:ext cx="7056784" cy="830997"/>
          </a:xfrm>
          <a:prstGeom prst="rect">
            <a:avLst/>
          </a:prstGeom>
          <a:noFill/>
        </p:spPr>
        <p:txBody>
          <a:bodyPr wrap="square" rtlCol="0">
            <a:spAutoFit/>
          </a:bodyPr>
          <a:lstStyle/>
          <a:p>
            <a:pPr algn="ctr"/>
            <a:r>
              <a:rPr lang="en-GB" sz="2400" dirty="0" smtClean="0">
                <a:solidFill>
                  <a:srgbClr val="0070C0"/>
                </a:solidFill>
              </a:rPr>
              <a:t>Moray Chamber of Commerce Webinar</a:t>
            </a:r>
          </a:p>
          <a:p>
            <a:pPr algn="ctr"/>
            <a:r>
              <a:rPr lang="en-GB" sz="2400" dirty="0" smtClean="0">
                <a:solidFill>
                  <a:srgbClr val="0070C0"/>
                </a:solidFill>
              </a:rPr>
              <a:t>Housing Mix Delivery</a:t>
            </a:r>
            <a:endParaRPr lang="en-GB" sz="2400" dirty="0">
              <a:solidFill>
                <a:srgbClr val="0070C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132855"/>
            <a:ext cx="3854698" cy="1333496"/>
          </a:xfrm>
          <a:prstGeom prst="rect">
            <a:avLst/>
          </a:prstGeom>
        </p:spPr>
      </p:pic>
    </p:spTree>
    <p:extLst>
      <p:ext uri="{BB962C8B-B14F-4D97-AF65-F5344CB8AC3E}">
        <p14:creationId xmlns:p14="http://schemas.microsoft.com/office/powerpoint/2010/main" val="253176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0070C0"/>
                </a:solidFill>
                <a:latin typeface="Calibri" panose="020F0502020204030204" pitchFamily="34" charset="0"/>
                <a:cs typeface="Arial" panose="020B0604020202020204" pitchFamily="34" charset="0"/>
              </a:rPr>
              <a:t>Housing Mix Delivery - Project overview</a:t>
            </a:r>
            <a:endParaRPr lang="en-GB" sz="2400" b="1" dirty="0">
              <a:solidFill>
                <a:srgbClr val="0070C0"/>
              </a:solidFill>
              <a:latin typeface="Calibri" panose="020F0502020204030204" pitchFamily="34" charset="0"/>
              <a:cs typeface="Arial" panose="020B0604020202020204" pitchFamily="34" charset="0"/>
            </a:endParaRPr>
          </a:p>
        </p:txBody>
      </p:sp>
      <p:sp>
        <p:nvSpPr>
          <p:cNvPr id="8" name="TextBox 6"/>
          <p:cNvSpPr txBox="1"/>
          <p:nvPr/>
        </p:nvSpPr>
        <p:spPr>
          <a:xfrm>
            <a:off x="450382" y="2060848"/>
            <a:ext cx="8010050"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smtClean="0"/>
              <a:t>Overcoming </a:t>
            </a:r>
            <a:r>
              <a:rPr lang="en-GB" sz="2000" dirty="0"/>
              <a:t>barriers to deliver </a:t>
            </a:r>
            <a:r>
              <a:rPr lang="en-GB" sz="2000" dirty="0" smtClean="0"/>
              <a:t>housing</a:t>
            </a:r>
          </a:p>
          <a:p>
            <a:pPr marL="342900" indent="-342900">
              <a:buFont typeface="Arial" panose="020B0604020202020204" pitchFamily="34" charset="0"/>
              <a:buChar char="•"/>
            </a:pPr>
            <a:r>
              <a:rPr lang="en-GB" sz="2000" dirty="0" smtClean="0"/>
              <a:t>Town Centre regeneration, vacant, derelict, rural housing need, exemplar carbon conscious</a:t>
            </a:r>
          </a:p>
          <a:p>
            <a:pPr marL="342900" indent="-342900">
              <a:buFont typeface="Arial" panose="020B0604020202020204" pitchFamily="34" charset="0"/>
              <a:buChar char="•"/>
            </a:pPr>
            <a:r>
              <a:rPr lang="en-GB" sz="2000" dirty="0" smtClean="0"/>
              <a:t>Link with public health reform and digital health project</a:t>
            </a:r>
          </a:p>
          <a:p>
            <a:pPr marL="342900" indent="-342900">
              <a:buFont typeface="Arial" panose="020B0604020202020204" pitchFamily="34" charset="0"/>
              <a:buChar char="•"/>
            </a:pPr>
            <a:r>
              <a:rPr lang="en-GB" sz="2000" dirty="0" smtClean="0"/>
              <a:t>Local supply chain, increase number of small scale developers, low cost home ownership</a:t>
            </a:r>
          </a:p>
          <a:p>
            <a:pPr marL="342900" indent="-342900">
              <a:buFont typeface="Arial" panose="020B0604020202020204" pitchFamily="34" charset="0"/>
              <a:buChar char="•"/>
            </a:pPr>
            <a:endParaRPr lang="en-GB" sz="2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18928"/>
            <a:ext cx="303555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stretch>
            <a:fillRect/>
          </a:stretch>
        </p:blipFill>
        <p:spPr>
          <a:xfrm>
            <a:off x="3065482" y="4018927"/>
            <a:ext cx="2514629" cy="2847783"/>
          </a:xfrm>
          <a:prstGeom prst="rect">
            <a:avLst/>
          </a:prstGeom>
        </p:spPr>
      </p:pic>
      <p:pic>
        <p:nvPicPr>
          <p:cNvPr id="12" name="Picture 11"/>
          <p:cNvPicPr>
            <a:picLocks noChangeAspect="1"/>
          </p:cNvPicPr>
          <p:nvPr/>
        </p:nvPicPr>
        <p:blipFill>
          <a:blip r:embed="rId7"/>
          <a:stretch>
            <a:fillRect/>
          </a:stretch>
        </p:blipFill>
        <p:spPr>
          <a:xfrm>
            <a:off x="5595336" y="4018929"/>
            <a:ext cx="3511116" cy="2839072"/>
          </a:xfrm>
          <a:prstGeom prst="rect">
            <a:avLst/>
          </a:prstGeom>
        </p:spPr>
      </p:pic>
    </p:spTree>
    <p:extLst>
      <p:ext uri="{BB962C8B-B14F-4D97-AF65-F5344CB8AC3E}">
        <p14:creationId xmlns:p14="http://schemas.microsoft.com/office/powerpoint/2010/main" val="205338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0070C0"/>
                </a:solidFill>
                <a:latin typeface="Calibri" panose="020F0502020204030204" pitchFamily="34" charset="0"/>
                <a:cs typeface="Arial" panose="020B0604020202020204" pitchFamily="34" charset="0"/>
              </a:rPr>
              <a:t>Housing Mix Delivery – Draft Investment Objectives &amp; Benefits</a:t>
            </a:r>
            <a:endParaRPr lang="en-GB" sz="2400" b="1" dirty="0">
              <a:solidFill>
                <a:srgbClr val="0070C0"/>
              </a:solidFill>
              <a:latin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
        <p:nvSpPr>
          <p:cNvPr id="3" name="Rectangle 2"/>
          <p:cNvSpPr/>
          <p:nvPr/>
        </p:nvSpPr>
        <p:spPr>
          <a:xfrm>
            <a:off x="457199" y="2031231"/>
            <a:ext cx="8151299" cy="6740307"/>
          </a:xfrm>
          <a:prstGeom prst="rect">
            <a:avLst/>
          </a:prstGeom>
        </p:spPr>
        <p:txBody>
          <a:bodyPr wrap="square">
            <a:spAutoFit/>
          </a:bodyPr>
          <a:lstStyle/>
          <a:p>
            <a:r>
              <a:rPr lang="en-GB" dirty="0"/>
              <a:t>1. To release constrained housing sites and support delivery of 360 affordable homes by 2030, range of tenures, innovative design solutions, maximising use of local materials, in/ adjacent to Town Centres, rural villages and unlock sites &amp; simplify regulatory processes for the development of 500 private houses.</a:t>
            </a:r>
          </a:p>
          <a:p>
            <a:endParaRPr lang="en-GB" dirty="0"/>
          </a:p>
          <a:p>
            <a:r>
              <a:rPr lang="en-GB" dirty="0"/>
              <a:t>2. To build a first phase carbon conscious affordable housing development using innovative design solutions at Dallas </a:t>
            </a:r>
            <a:r>
              <a:rPr lang="en-GB" dirty="0" err="1"/>
              <a:t>Dhu</a:t>
            </a:r>
            <a:r>
              <a:rPr lang="en-GB" dirty="0"/>
              <a:t>, </a:t>
            </a:r>
            <a:r>
              <a:rPr lang="en-GB" dirty="0" err="1"/>
              <a:t>Forres</a:t>
            </a:r>
            <a:r>
              <a:rPr lang="en-GB" dirty="0"/>
              <a:t> or </a:t>
            </a:r>
            <a:r>
              <a:rPr lang="en-GB" dirty="0" err="1"/>
              <a:t>Findrassie</a:t>
            </a:r>
            <a:r>
              <a:rPr lang="en-GB" dirty="0"/>
              <a:t> by 2025. </a:t>
            </a:r>
            <a:endParaRPr lang="en-GB" dirty="0" smtClean="0"/>
          </a:p>
          <a:p>
            <a:endParaRPr lang="en-GB" dirty="0"/>
          </a:p>
          <a:p>
            <a:r>
              <a:rPr lang="en-GB" dirty="0"/>
              <a:t>3. To create 2 Real World Environments to test digital health and care innovation by 2025 and create developments which have a positive impact on the health and wellbeing of </a:t>
            </a:r>
            <a:r>
              <a:rPr lang="en-GB" dirty="0" smtClean="0"/>
              <a:t>communities.</a:t>
            </a:r>
            <a:endParaRPr lang="en-GB" dirty="0"/>
          </a:p>
          <a:p>
            <a:endParaRPr lang="en-GB" dirty="0"/>
          </a:p>
          <a:p>
            <a:r>
              <a:rPr lang="en-GB" dirty="0"/>
              <a:t>4. To prepare and implement Local Outcome Improvement Plans in newly formed communities by 2030, involving the local communities in the design process and offering multi agency support post construction for training, education, employment and community formation.</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14961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0"/>
            <a:ext cx="9296400" cy="6858000"/>
          </a:xfrm>
          <a:prstGeom prst="rect">
            <a:avLst/>
          </a:prstGeom>
        </p:spPr>
      </p:pic>
    </p:spTree>
    <p:extLst>
      <p:ext uri="{BB962C8B-B14F-4D97-AF65-F5344CB8AC3E}">
        <p14:creationId xmlns:p14="http://schemas.microsoft.com/office/powerpoint/2010/main" val="226376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0070C0"/>
                </a:solidFill>
                <a:latin typeface="Calibri" panose="020F0502020204030204" pitchFamily="34" charset="0"/>
                <a:cs typeface="Arial" panose="020B0604020202020204" pitchFamily="34" charset="0"/>
              </a:rPr>
              <a:t>Housing Mix Delivery – Engagement opportunities</a:t>
            </a:r>
            <a:endParaRPr lang="en-GB" sz="2400" b="1" dirty="0">
              <a:solidFill>
                <a:srgbClr val="0070C0"/>
              </a:solidFill>
              <a:latin typeface="Calibri" panose="020F0502020204030204" pitchFamily="34" charset="0"/>
              <a:cs typeface="Arial" panose="020B0604020202020204" pitchFamily="34" charset="0"/>
            </a:endParaRPr>
          </a:p>
        </p:txBody>
      </p:sp>
      <p:sp>
        <p:nvSpPr>
          <p:cNvPr id="3" name="Rectangle 2"/>
          <p:cNvSpPr/>
          <p:nvPr/>
        </p:nvSpPr>
        <p:spPr>
          <a:xfrm>
            <a:off x="457199" y="2001029"/>
            <a:ext cx="8229602" cy="2169825"/>
          </a:xfrm>
          <a:prstGeom prst="rect">
            <a:avLst/>
          </a:prstGeom>
        </p:spPr>
        <p:txBody>
          <a:bodyPr wrap="square">
            <a:spAutoFit/>
          </a:bodyPr>
          <a:lstStyle/>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Commissioning design work for sites, public consultation</a:t>
            </a: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Elgin City Centre Masterplan (draft) public consultation early 2021, Elgin BID and ECC</a:t>
            </a: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Housing need surveys at appropriate stages of project</a:t>
            </a: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Homes for Scotland, NHS Grampian and Digital Health Institute are on the Board</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37731" y="283202"/>
            <a:ext cx="2734060" cy="9458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244953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B75D6007836B4F9C0924AC2AD89B62" ma:contentTypeVersion="20" ma:contentTypeDescription="Create a new document." ma:contentTypeScope="" ma:versionID="9ab5bfd8db9a10132cf3d6750250a109">
  <xsd:schema xmlns:xsd="http://www.w3.org/2001/XMLSchema" xmlns:xs="http://www.w3.org/2001/XMLSchema" xmlns:p="http://schemas.microsoft.com/office/2006/metadata/properties" xmlns:ns1="http://schemas.microsoft.com/sharepoint/v3" xmlns:ns2="242afee0-0bef-404a-9441-fe765dad4e6b" xmlns:ns3="http://schemas.microsoft.com/sharepoint/v4" xmlns:ns4="e6273bf1-896c-450c-912d-a86df1b75192" targetNamespace="http://schemas.microsoft.com/office/2006/metadata/properties" ma:root="true" ma:fieldsID="d5145caa6df92b27148b0fea2ab3a3ee" ns1:_="" ns2:_="" ns3:_="" ns4:_="">
    <xsd:import namespace="http://schemas.microsoft.com/sharepoint/v3"/>
    <xsd:import namespace="242afee0-0bef-404a-9441-fe765dad4e6b"/>
    <xsd:import namespace="http://schemas.microsoft.com/sharepoint/v4"/>
    <xsd:import namespace="e6273bf1-896c-450c-912d-a86df1b75192"/>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3:IconOverlay" minOccurs="0"/>
                <xsd:element ref="ns4:_x0025__x0020_Complete" minOccurs="0"/>
                <xsd:element ref="ns4:SR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1"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afee0-0bef-404a-9441-fe765dad4e6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73bf1-896c-450c-912d-a86df1b75192" elementFormDefault="qualified">
    <xsd:import namespace="http://schemas.microsoft.com/office/2006/documentManagement/types"/>
    <xsd:import namespace="http://schemas.microsoft.com/office/infopath/2007/PartnerControls"/>
    <xsd:element name="_x0025__x0020_Complete" ma:index="13" nillable="true" ma:displayName="% Complete" ma:hidden="true" ma:internalName="_x0025__x0020_Complete" ma:readOnly="false">
      <xsd:simpleType>
        <xsd:restriction base="dms:Text">
          <xsd:maxLength value="4"/>
        </xsd:restriction>
      </xsd:simpleType>
    </xsd:element>
    <xsd:element name="SRO" ma:index="14" nillable="true" ma:displayName="SRO" ma:description="Senior Responsible Officer" ma:hidden="true" ma:internalName="SRO"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12" ma:contentTypeDescription="Create a new document." ma:contentTypeScope="" ma:versionID="ae5cc70b2d05712e0e4f948087e7db24">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368ec8fbd45e94394c18575602e122a0"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4708F-6B60-4D3F-A3CC-0C6D0E5AB827}"/>
</file>

<file path=customXml/itemProps2.xml><?xml version="1.0" encoding="utf-8"?>
<ds:datastoreItem xmlns:ds="http://schemas.openxmlformats.org/officeDocument/2006/customXml" ds:itemID="{2559EE0C-1AB0-436F-83F3-BE896DFB46C1}"/>
</file>

<file path=customXml/itemProps3.xml><?xml version="1.0" encoding="utf-8"?>
<ds:datastoreItem xmlns:ds="http://schemas.openxmlformats.org/officeDocument/2006/customXml" ds:itemID="{D93D92E6-35AF-4D54-A67C-2B420078E93B}"/>
</file>

<file path=customXml/itemProps4.xml><?xml version="1.0" encoding="utf-8"?>
<ds:datastoreItem xmlns:ds="http://schemas.openxmlformats.org/officeDocument/2006/customXml" ds:itemID="{B569AA3E-CD14-4EC7-B08D-4604ED59654A}"/>
</file>

<file path=docProps/app.xml><?xml version="1.0" encoding="utf-8"?>
<Properties xmlns="http://schemas.openxmlformats.org/officeDocument/2006/extended-properties" xmlns:vt="http://schemas.openxmlformats.org/officeDocument/2006/docPropsVTypes">
  <Template/>
  <TotalTime>6839</TotalTime>
  <Words>282</Words>
  <Application>Microsoft Office PowerPoint</Application>
  <PresentationFormat>On-screen Show (4:3)</PresentationFormat>
  <Paragraphs>33</Paragraphs>
  <Slides>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1_Office Theme</vt:lpstr>
      <vt:lpstr>PowerPoint Presentation</vt:lpstr>
      <vt:lpstr> </vt:lpstr>
      <vt:lpstr> </vt:lpstr>
      <vt:lpstr>PowerPoint Presentation</vt:lpstr>
      <vt:lpstr> </vt:lpstr>
    </vt:vector>
  </TitlesOfParts>
  <Company>The Moray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Jane.Clark</dc:creator>
  <cp:lastModifiedBy>David Moreton</cp:lastModifiedBy>
  <cp:revision>250</cp:revision>
  <dcterms:created xsi:type="dcterms:W3CDTF">2014-05-19T15:50:38Z</dcterms:created>
  <dcterms:modified xsi:type="dcterms:W3CDTF">2020-10-30T14:31:45Z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y fmtid="{D5CDD505-2E9C-101B-9397-08002B2CF9AE}" pid="3" name="_dlc_DocIdItemGuid">
    <vt:lpwstr>b8965ebd-dd70-4432-a96f-369244bf8539</vt:lpwstr>
  </property>
</Properties>
</file>